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Vidaloka " panose="02000504000000020004" pitchFamily="2" charset="0"/>
      <p:regular r:id="rId1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B88"/>
    <a:srgbClr val="FFCB0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56" autoAdjust="0"/>
    <p:restoredTop sz="96302" autoAdjust="0"/>
  </p:normalViewPr>
  <p:slideViewPr>
    <p:cSldViewPr snapToGrid="0">
      <p:cViewPr varScale="1">
        <p:scale>
          <a:sx n="100" d="100"/>
          <a:sy n="100" d="100"/>
        </p:scale>
        <p:origin x="2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FD76E-B595-0D4C-8A6F-13667106AC6C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C729-2891-D440-89B0-E5F1FD824F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11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CC729-2891-D440-89B0-E5F1FD824FC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37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CC729-2891-D440-89B0-E5F1FD824FC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50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A85A9AC-A5FB-0D52-00F6-3EF1686242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B55554-4372-337D-2C13-5D903402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C9FCE1-8C0B-1D13-9CA0-F0D3DCE9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9839E0-B4F1-9B7D-2276-5532ACF8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30223B-AF8D-9DDB-C809-535A685D2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F291C05-ED4A-B890-72BA-8B3A7D9C2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768DD2-A891-AF80-769B-B28E243B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2ED2A5-CCA9-BC95-72E6-C0A87521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AF3D123-3C6C-4FC0-67AD-29FE0B27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64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A763E-95C9-8C01-6599-13B93FB1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131CAC6-5D2B-3899-5460-8292698E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02CB61-E527-C44A-E8E2-2A4546FF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5D66C3-D663-3D0E-3D56-76C9226B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427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87CE400-D326-6919-0A46-1AFADED8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EE8AFD-5D09-321C-DD84-BAD2745A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B16C70-4EAB-9E73-DAB4-01EB9490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965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1F826-D49A-6854-2384-94AB00C4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F9BD1E-351E-4E88-962F-850C9BAF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B32F2D0-EBDD-7D7D-7926-C2AC45777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5448E7-6B99-636D-8477-CDCC7AE7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8688D3-B5CF-EA7B-DF00-B1387718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84E38F-E752-0EAC-44AB-FD84EF6D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760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A57AD6-E81F-AB3A-DA97-A21640A2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2FBA36-602F-ACCC-EBE5-96AF061136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7813A4-9718-5111-F61C-1C58FE1A7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75CA72-6850-3297-2D51-9EE12E64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A56E1B-1C00-5380-5C1D-7095BC25F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E23354-7217-E921-1C55-24B0D5FF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61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AEA204-89CC-4A34-6BF0-F60DFF73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1F8663-51E3-91BC-09FF-2E27CCFE4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623361-98B8-E576-2CB4-852650FFE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A768B9-2C1E-646C-264E-14941527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1145EB-9914-A847-26EA-F22511071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7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008B06-6622-5D1F-E7B4-94979C31C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DEB0B7-301A-B95D-B5A4-93A6CB9F8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C03822-F8A5-8706-9AF7-832FB755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A73706-F57E-A1D1-F497-C4B196FE4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0FBA1-DB14-56D5-ACBC-74F48E09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21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B216172-4D0B-76DE-5BE0-D7B7648F1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878" y="-19878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8D721E0-1465-C18B-C365-804F647608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C2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0189592-789D-F7D9-A402-BFDC4B2DBF8E}"/>
              </a:ext>
            </a:extLst>
          </p:cNvPr>
          <p:cNvSpPr/>
          <p:nvPr userDrawn="1"/>
        </p:nvSpPr>
        <p:spPr>
          <a:xfrm>
            <a:off x="147246" y="139148"/>
            <a:ext cx="11897508" cy="6579704"/>
          </a:xfrm>
          <a:prstGeom prst="roundRect">
            <a:avLst>
              <a:gd name="adj" fmla="val 18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17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7B6D9BA-D7F8-8064-2591-310622CF21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C2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F2B1CF33-0413-7970-F3DE-7F17AA25B5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41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71B966-BD37-1F72-4668-4B21BAE6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65B6124-9CE5-4153-A8F9-44EE1F20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0F6BBA-2E55-F79C-B3F1-10F56898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E33233-E8CE-058E-267C-1EA1D4DF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1F3A82-C87F-F06F-DFEE-478AFFD4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FONDO ARANCIO">
            <a:extLst>
              <a:ext uri="{FF2B5EF4-FFF2-40B4-BE49-F238E27FC236}">
                <a16:creationId xmlns:a16="http://schemas.microsoft.com/office/drawing/2014/main" id="{606E8CD8-97CA-FD24-2B29-DA178C562F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BIANCO SFONDO">
            <a:extLst>
              <a:ext uri="{FF2B5EF4-FFF2-40B4-BE49-F238E27FC236}">
                <a16:creationId xmlns:a16="http://schemas.microsoft.com/office/drawing/2014/main" id="{3E667165-1C50-96EC-A7A0-22B4188FD9DC}"/>
              </a:ext>
            </a:extLst>
          </p:cNvPr>
          <p:cNvSpPr/>
          <p:nvPr userDrawn="1"/>
        </p:nvSpPr>
        <p:spPr>
          <a:xfrm>
            <a:off x="142940" y="554946"/>
            <a:ext cx="11906120" cy="6129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907F978-F35B-3413-2E87-D9D96EBEC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44062" y="221594"/>
            <a:ext cx="676275" cy="11430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074F91A6-0422-0B60-C309-00701B2344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1285" y="86973"/>
            <a:ext cx="1247775" cy="381000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6F1E4D7-D112-D0E9-F671-A0C06182AD85}"/>
              </a:ext>
            </a:extLst>
          </p:cNvPr>
          <p:cNvCxnSpPr/>
          <p:nvPr userDrawn="1"/>
        </p:nvCxnSpPr>
        <p:spPr>
          <a:xfrm>
            <a:off x="10557164" y="85069"/>
            <a:ext cx="0" cy="382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589BE57-26D8-BC6E-DAFD-71306F1A2000}"/>
              </a:ext>
            </a:extLst>
          </p:cNvPr>
          <p:cNvGrpSpPr/>
          <p:nvPr userDrawn="1"/>
        </p:nvGrpSpPr>
        <p:grpSpPr>
          <a:xfrm>
            <a:off x="63362" y="19395"/>
            <a:ext cx="11325998" cy="781337"/>
            <a:chOff x="63362" y="19395"/>
            <a:chExt cx="11325998" cy="781337"/>
          </a:xfrm>
        </p:grpSpPr>
        <p:pic>
          <p:nvPicPr>
            <p:cNvPr id="19" name="Elemento grafico 18">
              <a:extLst>
                <a:ext uri="{FF2B5EF4-FFF2-40B4-BE49-F238E27FC236}">
                  <a16:creationId xmlns:a16="http://schemas.microsoft.com/office/drawing/2014/main" id="{FC2ECB41-CB51-81D2-6A91-7E88F2DE9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362" y="92193"/>
              <a:ext cx="333013" cy="708539"/>
            </a:xfrm>
            <a:prstGeom prst="rect">
              <a:avLst/>
            </a:prstGeom>
          </p:spPr>
        </p:pic>
        <p:sp>
          <p:nvSpPr>
            <p:cNvPr id="20" name="TITOLO">
              <a:extLst>
                <a:ext uri="{FF2B5EF4-FFF2-40B4-BE49-F238E27FC236}">
                  <a16:creationId xmlns:a16="http://schemas.microsoft.com/office/drawing/2014/main" id="{29501505-218D-4D38-D45C-6A0E97A96A2A}"/>
                </a:ext>
              </a:extLst>
            </p:cNvPr>
            <p:cNvSpPr txBox="1"/>
            <p:nvPr/>
          </p:nvSpPr>
          <p:spPr>
            <a:xfrm>
              <a:off x="459737" y="19395"/>
              <a:ext cx="10924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Sicurezza stradale</a:t>
              </a:r>
              <a:endParaRPr lang="it-IT" kern="150" dirty="0">
                <a:solidFill>
                  <a:schemeClr val="bg1"/>
                </a:solidFill>
                <a:effectLst/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21" name="TITOLO">
              <a:extLst>
                <a:ext uri="{FF2B5EF4-FFF2-40B4-BE49-F238E27FC236}">
                  <a16:creationId xmlns:a16="http://schemas.microsoft.com/office/drawing/2014/main" id="{0E9585FE-B2E8-04DB-27D6-80B09F8CECF2}"/>
                </a:ext>
              </a:extLst>
            </p:cNvPr>
            <p:cNvSpPr txBox="1"/>
            <p:nvPr/>
          </p:nvSpPr>
          <p:spPr>
            <a:xfrm>
              <a:off x="465328" y="283404"/>
              <a:ext cx="10924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kern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Consapevolezza e attenzione per vivere la città senza pericoli </a:t>
              </a:r>
              <a:endParaRPr lang="it-IT" sz="1100" kern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5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6C2A25-2BCC-3D8F-7419-24EF84F4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FE5285-F2AC-6B37-2D4E-0B3508F1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361AE-2E82-C8E4-8877-871C947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C6C0F-0A5D-832C-8BC6-BFAA5EB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E85147-EC07-420A-BC0B-EE1B0868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1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E7B08-4B71-2586-FEF0-7CBDA539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B39C62-22A6-F60E-CF8D-A831F769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6FA194-FF63-2C9C-4849-85B2CED6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DC75B3-455E-E759-FA07-042895D9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EC1197-CB69-3234-4AD1-162D01FC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0EC07B-BA4B-B083-050E-F06DC04A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FAD547-76E4-F6E4-561C-43FA06166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5CA3E1-43D6-90BA-DEAC-5FD8C58EF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213764-B439-3533-76F1-8ADEC92F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DFD8C-3FDA-4E25-99BD-0D192BEF2E2B}" type="datetimeFigureOut">
              <a:rPr lang="it-IT" smtClean="0"/>
              <a:t>30/12/2025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CA96EF-30EF-78BE-C6B0-D9DDC107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2DD507-8983-944F-AD58-59A7E054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43403C-6ED3-4B4D-92D0-153A511B4A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14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8C4E89-3E4F-EA4C-C5FC-B0842721D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2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DC74297-8990-C810-F7A2-C00C4FF8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492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1249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idaloka " panose="02000504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4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85B8C65-F01F-DF24-6A74-85CB7FEC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">
            <a:extLst>
              <a:ext uri="{FF2B5EF4-FFF2-40B4-BE49-F238E27FC236}">
                <a16:creationId xmlns:a16="http://schemas.microsoft.com/office/drawing/2014/main" id="{B7D6039D-3D1C-76FB-F4D4-3E0E38CD5732}"/>
              </a:ext>
            </a:extLst>
          </p:cNvPr>
          <p:cNvSpPr txBox="1"/>
          <p:nvPr/>
        </p:nvSpPr>
        <p:spPr>
          <a:xfrm>
            <a:off x="7781018" y="2351782"/>
            <a:ext cx="406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0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Politiche</a:t>
            </a:r>
          </a:p>
          <a:p>
            <a:pPr algn="r"/>
            <a:r>
              <a:rPr lang="it-IT" sz="60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di coesione</a:t>
            </a:r>
            <a:endParaRPr lang="it-IT" sz="60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F4B7702-74C6-05EF-DE23-CF0C795D2434}"/>
              </a:ext>
            </a:extLst>
          </p:cNvPr>
          <p:cNvGrpSpPr/>
          <p:nvPr/>
        </p:nvGrpSpPr>
        <p:grpSpPr>
          <a:xfrm>
            <a:off x="247829" y="311292"/>
            <a:ext cx="2908242" cy="6243962"/>
            <a:chOff x="247829" y="311292"/>
            <a:chExt cx="2908242" cy="6243962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05043C08-E84E-0B87-71D2-B649079331C7}"/>
                </a:ext>
              </a:extLst>
            </p:cNvPr>
            <p:cNvGrpSpPr/>
            <p:nvPr/>
          </p:nvGrpSpPr>
          <p:grpSpPr>
            <a:xfrm>
              <a:off x="247829" y="311292"/>
              <a:ext cx="2908242" cy="6243962"/>
              <a:chOff x="247829" y="311292"/>
              <a:chExt cx="2908242" cy="6243962"/>
            </a:xfrm>
          </p:grpSpPr>
          <p:pic>
            <p:nvPicPr>
              <p:cNvPr id="4" name="Elemento grafico 3">
                <a:extLst>
                  <a:ext uri="{FF2B5EF4-FFF2-40B4-BE49-F238E27FC236}">
                    <a16:creationId xmlns:a16="http://schemas.microsoft.com/office/drawing/2014/main" id="{AAA8D59E-DADB-9749-77C5-061B0F587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39693" y="311292"/>
                <a:ext cx="1447229" cy="245756"/>
              </a:xfrm>
              <a:prstGeom prst="rect">
                <a:avLst/>
              </a:prstGeom>
            </p:spPr>
          </p:pic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A3AD931A-37CA-16A0-EFDB-2BB6994014B0}"/>
                  </a:ext>
                </a:extLst>
              </p:cNvPr>
              <p:cNvGrpSpPr/>
              <p:nvPr/>
            </p:nvGrpSpPr>
            <p:grpSpPr>
              <a:xfrm>
                <a:off x="247829" y="6085235"/>
                <a:ext cx="2908242" cy="470019"/>
                <a:chOff x="247828" y="5930781"/>
                <a:chExt cx="3384135" cy="546931"/>
              </a:xfrm>
            </p:grpSpPr>
            <p:sp>
              <p:nvSpPr>
                <p:cNvPr id="3" name="Rettangolo 2">
                  <a:extLst>
                    <a:ext uri="{FF2B5EF4-FFF2-40B4-BE49-F238E27FC236}">
                      <a16:creationId xmlns:a16="http://schemas.microsoft.com/office/drawing/2014/main" id="{061563DA-1DD1-4D0B-F386-12F482346FB0}"/>
                    </a:ext>
                  </a:extLst>
                </p:cNvPr>
                <p:cNvSpPr/>
                <p:nvPr/>
              </p:nvSpPr>
              <p:spPr>
                <a:xfrm>
                  <a:off x="247828" y="5930781"/>
                  <a:ext cx="3384135" cy="5469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pic>
              <p:nvPicPr>
                <p:cNvPr id="6" name="Elemento grafico 5">
                  <a:extLst>
                    <a:ext uri="{FF2B5EF4-FFF2-40B4-BE49-F238E27FC236}">
                      <a16:creationId xmlns:a16="http://schemas.microsoft.com/office/drawing/2014/main" id="{7E95D18B-7655-BD03-F3BE-B009762955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39693" y="6039330"/>
                  <a:ext cx="3195562" cy="35430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2207CD98-6F2E-EC6D-E6E4-14EDCBDF9415}"/>
                </a:ext>
              </a:extLst>
            </p:cNvPr>
            <p:cNvGrpSpPr/>
            <p:nvPr/>
          </p:nvGrpSpPr>
          <p:grpSpPr>
            <a:xfrm>
              <a:off x="247829" y="5358187"/>
              <a:ext cx="2890510" cy="600048"/>
              <a:chOff x="247829" y="5358187"/>
              <a:chExt cx="2890510" cy="600048"/>
            </a:xfrm>
          </p:grpSpPr>
          <p:pic>
            <p:nvPicPr>
              <p:cNvPr id="8" name="Elemento grafico 7">
                <a:extLst>
                  <a:ext uri="{FF2B5EF4-FFF2-40B4-BE49-F238E27FC236}">
                    <a16:creationId xmlns:a16="http://schemas.microsoft.com/office/drawing/2014/main" id="{2A6F995D-6A39-5988-0D21-79AD9EC1C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t="1" b="62644"/>
              <a:stretch>
                <a:fillRect/>
              </a:stretch>
            </p:blipFill>
            <p:spPr>
              <a:xfrm>
                <a:off x="326776" y="5358187"/>
                <a:ext cx="2669181" cy="306013"/>
              </a:xfrm>
              <a:prstGeom prst="rect">
                <a:avLst/>
              </a:prstGeom>
            </p:spPr>
          </p:pic>
          <p:pic>
            <p:nvPicPr>
              <p:cNvPr id="12" name="Elemento grafico 11">
                <a:extLst>
                  <a:ext uri="{FF2B5EF4-FFF2-40B4-BE49-F238E27FC236}">
                    <a16:creationId xmlns:a16="http://schemas.microsoft.com/office/drawing/2014/main" id="{74586AAA-AEDC-E86A-8FC3-4EE07434E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47829" y="5706289"/>
                <a:ext cx="2890510" cy="2519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44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9E477-5227-F84C-7FFB-1242B12D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B69F4620-68AF-6802-9C90-07C4163CDD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">
            <a:extLst>
              <a:ext uri="{FF2B5EF4-FFF2-40B4-BE49-F238E27FC236}">
                <a16:creationId xmlns:a16="http://schemas.microsoft.com/office/drawing/2014/main" id="{EF7EC09C-C245-B5BD-8F64-A067A042F63A}"/>
              </a:ext>
            </a:extLst>
          </p:cNvPr>
          <p:cNvSpPr txBox="1"/>
          <p:nvPr/>
        </p:nvSpPr>
        <p:spPr>
          <a:xfrm>
            <a:off x="449489" y="351532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Il valore delle politiche di coesione</a:t>
            </a:r>
            <a:endParaRPr lang="it-IT" sz="2400" kern="150" dirty="0">
              <a:solidFill>
                <a:schemeClr val="bg1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3" name="Rettangolo con angoli arrotondati sullo stesso lato 2">
            <a:extLst>
              <a:ext uri="{FF2B5EF4-FFF2-40B4-BE49-F238E27FC236}">
                <a16:creationId xmlns:a16="http://schemas.microsoft.com/office/drawing/2014/main" id="{23FF8EAA-3FA0-6189-3C97-74D6A0A934F5}"/>
              </a:ext>
            </a:extLst>
          </p:cNvPr>
          <p:cNvSpPr/>
          <p:nvPr/>
        </p:nvSpPr>
        <p:spPr>
          <a:xfrm>
            <a:off x="457200" y="1397907"/>
            <a:ext cx="3886200" cy="5460093"/>
          </a:xfrm>
          <a:prstGeom prst="round2SameRect">
            <a:avLst>
              <a:gd name="adj1" fmla="val 1036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27E31AA-D083-114E-5018-2EE8B14B4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1393" y="1175657"/>
            <a:ext cx="800100" cy="4445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B30E27-5BAE-B30C-1570-E2212799803D}"/>
              </a:ext>
            </a:extLst>
          </p:cNvPr>
          <p:cNvSpPr txBox="1"/>
          <p:nvPr/>
        </p:nvSpPr>
        <p:spPr>
          <a:xfrm>
            <a:off x="636814" y="3323258"/>
            <a:ext cx="3306536" cy="330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L’Unione europea è nata per fare in modo che i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Paesi dell’Europa stiano meglio insieme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più sicuri, più uniti e più forti, proprio come una squadra che coopera per obiettivi importanti che da soli sarebbe difficile raggiungere.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 le sue finalità c’è quella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ridurre le disparità economiche e sociali tra i diversi Stati,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come ben spiegato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nel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Trattato di Lisbona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A2A80F9-D010-6A6F-C710-3C193E69D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8399" y="1729636"/>
            <a:ext cx="2137668" cy="1573324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3E900F5B-92E1-9337-DA30-CDBD899EE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8399" y="1724706"/>
            <a:ext cx="2137668" cy="1573324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AB958F9-9D86-B8D5-8D10-061D263BF15A}"/>
              </a:ext>
            </a:extLst>
          </p:cNvPr>
          <p:cNvSpPr/>
          <p:nvPr/>
        </p:nvSpPr>
        <p:spPr>
          <a:xfrm>
            <a:off x="4588329" y="1752391"/>
            <a:ext cx="5812971" cy="340596"/>
          </a:xfrm>
          <a:prstGeom prst="rect">
            <a:avLst/>
          </a:prstGeom>
          <a:solidFill>
            <a:srgbClr val="FFC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F14E1CB-92BD-815F-6F40-F24CF4B19566}"/>
              </a:ext>
            </a:extLst>
          </p:cNvPr>
          <p:cNvSpPr txBox="1"/>
          <p:nvPr/>
        </p:nvSpPr>
        <p:spPr>
          <a:xfrm>
            <a:off x="4588329" y="1754433"/>
            <a:ext cx="5671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Articolo 174 Trattato di Lisbona – in vigore dal dicembre 2009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447710-0E4B-A372-491D-24CF7BCE1E4C}"/>
              </a:ext>
            </a:extLst>
          </p:cNvPr>
          <p:cNvSpPr txBox="1"/>
          <p:nvPr/>
        </p:nvSpPr>
        <p:spPr>
          <a:xfrm>
            <a:off x="4588328" y="2227961"/>
            <a:ext cx="7249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“Per promuovere uno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sviluppo armonioso dell’insieme dell’Unione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questa sviluppa e prosegue la propria azione intesa a realizzare il rafforzamento della sua coesione economica, sociale e territoriale. In particolare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l’Unione mira a ridurre il divario tra i livelli di sviluppo delle varie regioni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ed il ritardo delle regioni meno favorite”.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CCF972-E80B-D663-1D8F-A26E2E55C1C1}"/>
              </a:ext>
            </a:extLst>
          </p:cNvPr>
          <p:cNvSpPr txBox="1"/>
          <p:nvPr/>
        </p:nvSpPr>
        <p:spPr>
          <a:xfrm>
            <a:off x="4588328" y="3934297"/>
            <a:ext cx="255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qui nascono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</a:t>
            </a:r>
            <a:r>
              <a:rPr lang="it-IT" sz="1600" dirty="0">
                <a:solidFill>
                  <a:schemeClr val="bg1"/>
                </a:solidFill>
                <a:highlight>
                  <a:srgbClr val="FFCB03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highlight>
                  <a:srgbClr val="FFCB03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politiche di coesione 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divise in cicli di programmazione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lunghi 7 anni.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7385358B-0B37-D247-D6A3-E57455BEC43E}"/>
              </a:ext>
            </a:extLst>
          </p:cNvPr>
          <p:cNvGrpSpPr/>
          <p:nvPr/>
        </p:nvGrpSpPr>
        <p:grpSpPr>
          <a:xfrm>
            <a:off x="4710793" y="5396593"/>
            <a:ext cx="947056" cy="791936"/>
            <a:chOff x="4710793" y="5200650"/>
            <a:chExt cx="947056" cy="791936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12EEEA17-B47A-99EF-14F2-500140865A23}"/>
                </a:ext>
              </a:extLst>
            </p:cNvPr>
            <p:cNvSpPr/>
            <p:nvPr/>
          </p:nvSpPr>
          <p:spPr>
            <a:xfrm>
              <a:off x="4710793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4B7D931-46C1-4EB7-A93F-B55907D82B31}"/>
                </a:ext>
              </a:extLst>
            </p:cNvPr>
            <p:cNvSpPr/>
            <p:nvPr/>
          </p:nvSpPr>
          <p:spPr>
            <a:xfrm>
              <a:off x="4963885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FBE1BCE9-D85F-0F6C-FD6D-36CD91829CBC}"/>
                </a:ext>
              </a:extLst>
            </p:cNvPr>
            <p:cNvSpPr/>
            <p:nvPr/>
          </p:nvSpPr>
          <p:spPr>
            <a:xfrm>
              <a:off x="5216979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0D76AA53-6F3B-88E3-BF61-C8346E1C773D}"/>
                </a:ext>
              </a:extLst>
            </p:cNvPr>
            <p:cNvSpPr/>
            <p:nvPr/>
          </p:nvSpPr>
          <p:spPr>
            <a:xfrm>
              <a:off x="5470071" y="5200650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512FB20B-CCCA-A4CD-D3D9-5901397E6404}"/>
                </a:ext>
              </a:extLst>
            </p:cNvPr>
            <p:cNvSpPr/>
            <p:nvPr/>
          </p:nvSpPr>
          <p:spPr>
            <a:xfrm>
              <a:off x="4710793" y="5625193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56A38859-6A90-8E3A-3A9B-D9C50BF4A05C}"/>
                </a:ext>
              </a:extLst>
            </p:cNvPr>
            <p:cNvSpPr/>
            <p:nvPr/>
          </p:nvSpPr>
          <p:spPr>
            <a:xfrm>
              <a:off x="4963885" y="5625193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7D3395F8-F8E8-3206-1FEC-22767E147091}"/>
                </a:ext>
              </a:extLst>
            </p:cNvPr>
            <p:cNvSpPr/>
            <p:nvPr/>
          </p:nvSpPr>
          <p:spPr>
            <a:xfrm>
              <a:off x="5216979" y="5625193"/>
              <a:ext cx="187778" cy="367393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1CE7D30C-2211-3EB8-858E-EFB383BA18C6}"/>
              </a:ext>
            </a:extLst>
          </p:cNvPr>
          <p:cNvGrpSpPr/>
          <p:nvPr/>
        </p:nvGrpSpPr>
        <p:grpSpPr>
          <a:xfrm>
            <a:off x="7347857" y="3670753"/>
            <a:ext cx="4229100" cy="2452461"/>
            <a:chOff x="7347857" y="3670753"/>
            <a:chExt cx="4229100" cy="2452461"/>
          </a:xfrm>
        </p:grpSpPr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03382203-9DA9-9126-3FEE-916FE7C92961}"/>
                </a:ext>
              </a:extLst>
            </p:cNvPr>
            <p:cNvSpPr/>
            <p:nvPr/>
          </p:nvSpPr>
          <p:spPr>
            <a:xfrm>
              <a:off x="7347857" y="3787340"/>
              <a:ext cx="4229100" cy="2335874"/>
            </a:xfrm>
            <a:prstGeom prst="roundRect">
              <a:avLst>
                <a:gd name="adj" fmla="val 19813"/>
              </a:avLst>
            </a:prstGeom>
            <a:solidFill>
              <a:schemeClr val="bg1">
                <a:alpha val="2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0" name="Elemento grafico 29">
              <a:extLst>
                <a:ext uri="{FF2B5EF4-FFF2-40B4-BE49-F238E27FC236}">
                  <a16:creationId xmlns:a16="http://schemas.microsoft.com/office/drawing/2014/main" id="{01F64C04-7657-6627-CCD3-36AB1717F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82993" y="3670753"/>
              <a:ext cx="304800" cy="457200"/>
            </a:xfrm>
            <a:prstGeom prst="rect">
              <a:avLst/>
            </a:prstGeom>
          </p:spPr>
        </p:pic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1A4003A-CF5E-9891-3C8F-A9F6E796CEF4}"/>
              </a:ext>
            </a:extLst>
          </p:cNvPr>
          <p:cNvSpPr txBox="1"/>
          <p:nvPr/>
        </p:nvSpPr>
        <p:spPr>
          <a:xfrm>
            <a:off x="7445828" y="3934297"/>
            <a:ext cx="39923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kern="150" dirty="0">
                <a:solidFill>
                  <a:srgbClr val="FFCB03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Ma che valore hanno?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si tratta di una piccola iniziativa: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politica di coesione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rappresenta circa un terzo dell'intero bilancio a lungo termine dell'Unione europea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il che la rende una delle sue voci di spesa più importanti!</a:t>
            </a:r>
          </a:p>
        </p:txBody>
      </p:sp>
    </p:spTree>
    <p:extLst>
      <p:ext uri="{BB962C8B-B14F-4D97-AF65-F5344CB8AC3E}">
        <p14:creationId xmlns:p14="http://schemas.microsoft.com/office/powerpoint/2010/main" val="33813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1"/>
      <p:bldP spid="3" grpId="0" animBg="1"/>
      <p:bldP spid="9" grpId="0"/>
      <p:bldP spid="14" grpId="0" animBg="1"/>
      <p:bldP spid="15" grpId="1"/>
      <p:bldP spid="16" grpId="0"/>
      <p:bldP spid="1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Elemento grafico 125">
            <a:extLst>
              <a:ext uri="{FF2B5EF4-FFF2-40B4-BE49-F238E27FC236}">
                <a16:creationId xmlns:a16="http://schemas.microsoft.com/office/drawing/2014/main" id="{EC047740-8874-A133-DD84-0385C5207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878" y="-19878"/>
            <a:ext cx="7772400" cy="4371975"/>
          </a:xfrm>
          <a:prstGeom prst="rect">
            <a:avLst/>
          </a:prstGeom>
        </p:spPr>
      </p:pic>
      <p:sp>
        <p:nvSpPr>
          <p:cNvPr id="2" name="TITOLO">
            <a:extLst>
              <a:ext uri="{FF2B5EF4-FFF2-40B4-BE49-F238E27FC236}">
                <a16:creationId xmlns:a16="http://schemas.microsoft.com/office/drawing/2014/main" id="{C18679CD-07DA-8786-9701-4A8729D2ED49}"/>
              </a:ext>
            </a:extLst>
          </p:cNvPr>
          <p:cNvSpPr txBox="1"/>
          <p:nvPr/>
        </p:nvSpPr>
        <p:spPr>
          <a:xfrm>
            <a:off x="457653" y="825060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In quanti le conoscono?</a:t>
            </a:r>
            <a:endParaRPr lang="it-IT" sz="2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0BDF9C-15A1-56DC-F69C-983E0EF633E9}"/>
              </a:ext>
            </a:extLst>
          </p:cNvPr>
          <p:cNvSpPr txBox="1"/>
          <p:nvPr/>
        </p:nvSpPr>
        <p:spPr>
          <a:xfrm>
            <a:off x="457653" y="1396486"/>
            <a:ext cx="2076654" cy="142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Secondo un’indagine Eurobarometro, circa</a:t>
            </a:r>
          </a:p>
          <a:p>
            <a:pPr>
              <a:lnSpc>
                <a:spcPts val="2120"/>
              </a:lnSpc>
            </a:pP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italiano su 2</a:t>
            </a:r>
            <a:endParaRPr lang="it-IT" sz="1600" dirty="0">
              <a:solidFill>
                <a:srgbClr val="203B8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conosce le politiche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coesione europee.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EA0461D-63D4-7B45-BC8B-440CB4E11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14" y="3065884"/>
            <a:ext cx="347436" cy="85837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4A1B7D1-4A52-E581-2227-DBB741AE32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3065884"/>
            <a:ext cx="347436" cy="858371"/>
          </a:xfrm>
          <a:prstGeom prst="rect">
            <a:avLst/>
          </a:prstGeom>
        </p:spPr>
      </p:pic>
      <p:cxnSp>
        <p:nvCxnSpPr>
          <p:cNvPr id="9" name="Connettore dritto 8">
            <a:extLst>
              <a:ext uri="{FF2B5EF4-FFF2-40B4-BE49-F238E27FC236}">
                <a16:creationId xmlns:a16="http://schemas.microsoft.com/office/drawing/2014/main" id="{7376BB0E-7B31-A7C0-C671-260D445AEAF4}"/>
              </a:ext>
            </a:extLst>
          </p:cNvPr>
          <p:cNvCxnSpPr/>
          <p:nvPr/>
        </p:nvCxnSpPr>
        <p:spPr>
          <a:xfrm>
            <a:off x="2534307" y="1485900"/>
            <a:ext cx="0" cy="2873829"/>
          </a:xfrm>
          <a:prstGeom prst="line">
            <a:avLst/>
          </a:prstGeom>
          <a:ln>
            <a:solidFill>
              <a:srgbClr val="203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21EFAD4-878A-B305-8F00-28F038A4767C}"/>
              </a:ext>
            </a:extLst>
          </p:cNvPr>
          <p:cNvSpPr txBox="1"/>
          <p:nvPr/>
        </p:nvSpPr>
        <p:spPr>
          <a:xfrm>
            <a:off x="2710994" y="1396486"/>
            <a:ext cx="456338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Le fonti di informazione principali</a:t>
            </a:r>
            <a:endParaRPr lang="it-IT" sz="2400" b="1" kern="150" dirty="0">
              <a:solidFill>
                <a:srgbClr val="203B88"/>
              </a:solidFill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987D429C-B998-5658-D9BF-7BC93A07505F}"/>
              </a:ext>
            </a:extLst>
          </p:cNvPr>
          <p:cNvGrpSpPr/>
          <p:nvPr/>
        </p:nvGrpSpPr>
        <p:grpSpPr>
          <a:xfrm>
            <a:off x="7497538" y="1396486"/>
            <a:ext cx="2057399" cy="339195"/>
            <a:chOff x="10134601" y="1396486"/>
            <a:chExt cx="2057399" cy="339195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E07BD198-E576-58F5-8695-2E91B89C52DB}"/>
                </a:ext>
              </a:extLst>
            </p:cNvPr>
            <p:cNvGrpSpPr/>
            <p:nvPr/>
          </p:nvGrpSpPr>
          <p:grpSpPr>
            <a:xfrm>
              <a:off x="10134601" y="1396486"/>
              <a:ext cx="971549" cy="339195"/>
              <a:chOff x="7992836" y="1396486"/>
              <a:chExt cx="971549" cy="339195"/>
            </a:xfrm>
          </p:grpSpPr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1A094A8-51EA-799D-8619-160BC7ED5A7E}"/>
                  </a:ext>
                </a:extLst>
              </p:cNvPr>
              <p:cNvSpPr/>
              <p:nvPr/>
            </p:nvSpPr>
            <p:spPr>
              <a:xfrm>
                <a:off x="7992836" y="1463004"/>
                <a:ext cx="236764" cy="236764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1E5795D-81E7-A0AA-7F3C-5D62B3B19FF2}"/>
                  </a:ext>
                </a:extLst>
              </p:cNvPr>
              <p:cNvSpPr txBox="1"/>
              <p:nvPr/>
            </p:nvSpPr>
            <p:spPr>
              <a:xfrm>
                <a:off x="8230052" y="1396486"/>
                <a:ext cx="734333" cy="33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20"/>
                  </a:lnSpc>
                </a:pPr>
                <a:r>
                  <a:rPr lang="it-IT" sz="1400" dirty="0">
                    <a:solidFill>
                      <a:srgbClr val="203B88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UE-27</a:t>
                </a:r>
              </a:p>
            </p:txBody>
          </p:sp>
        </p:grp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3BDC8B67-017E-74E2-A760-26428863C306}"/>
                </a:ext>
              </a:extLst>
            </p:cNvPr>
            <p:cNvGrpSpPr/>
            <p:nvPr/>
          </p:nvGrpSpPr>
          <p:grpSpPr>
            <a:xfrm>
              <a:off x="11220451" y="1396486"/>
              <a:ext cx="971549" cy="339195"/>
              <a:chOff x="7992836" y="1396486"/>
              <a:chExt cx="971549" cy="339195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6ECABB6-4866-43A2-EC43-277E82932601}"/>
                  </a:ext>
                </a:extLst>
              </p:cNvPr>
              <p:cNvSpPr/>
              <p:nvPr/>
            </p:nvSpPr>
            <p:spPr>
              <a:xfrm>
                <a:off x="7992836" y="1463004"/>
                <a:ext cx="236764" cy="236764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E7925CC2-9A6A-71B0-29BB-A7D33A55396A}"/>
                  </a:ext>
                </a:extLst>
              </p:cNvPr>
              <p:cNvSpPr txBox="1"/>
              <p:nvPr/>
            </p:nvSpPr>
            <p:spPr>
              <a:xfrm>
                <a:off x="8230052" y="1396486"/>
                <a:ext cx="734333" cy="339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120"/>
                  </a:lnSpc>
                </a:pPr>
                <a:r>
                  <a:rPr lang="it-IT" sz="1400" dirty="0">
                    <a:solidFill>
                      <a:srgbClr val="203B88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Italia</a:t>
                </a:r>
              </a:p>
            </p:txBody>
          </p:sp>
        </p:grp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9FB06D53-08C4-51C8-2E4C-6729A0FA122C}"/>
              </a:ext>
            </a:extLst>
          </p:cNvPr>
          <p:cNvGrpSpPr/>
          <p:nvPr/>
        </p:nvGrpSpPr>
        <p:grpSpPr>
          <a:xfrm>
            <a:off x="4171381" y="3097962"/>
            <a:ext cx="1054509" cy="1261767"/>
            <a:chOff x="4171381" y="3097962"/>
            <a:chExt cx="1054509" cy="1261767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5FA34D69-703D-E85E-86D6-26C919C55904}"/>
                </a:ext>
              </a:extLst>
            </p:cNvPr>
            <p:cNvGrpSpPr/>
            <p:nvPr/>
          </p:nvGrpSpPr>
          <p:grpSpPr>
            <a:xfrm>
              <a:off x="4206670" y="3429000"/>
              <a:ext cx="1012371" cy="930729"/>
              <a:chOff x="3135086" y="3429000"/>
              <a:chExt cx="1012371" cy="930729"/>
            </a:xfrm>
          </p:grpSpPr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67A781A5-D42B-8B93-C40D-92268AF7E43A}"/>
                  </a:ext>
                </a:extLst>
              </p:cNvPr>
              <p:cNvSpPr/>
              <p:nvPr/>
            </p:nvSpPr>
            <p:spPr>
              <a:xfrm>
                <a:off x="3135086" y="3429000"/>
                <a:ext cx="506185" cy="930729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815A6F08-9768-99E6-B83F-FA78C48A3EB4}"/>
                  </a:ext>
                </a:extLst>
              </p:cNvPr>
              <p:cNvSpPr/>
              <p:nvPr/>
            </p:nvSpPr>
            <p:spPr>
              <a:xfrm>
                <a:off x="3641272" y="3633106"/>
                <a:ext cx="506185" cy="726623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C5284B17-510B-49E5-5C12-9A61FD88016D}"/>
                </a:ext>
              </a:extLst>
            </p:cNvPr>
            <p:cNvGrpSpPr/>
            <p:nvPr/>
          </p:nvGrpSpPr>
          <p:grpSpPr>
            <a:xfrm>
              <a:off x="4171381" y="3097962"/>
              <a:ext cx="1054509" cy="511883"/>
              <a:chOff x="3099796" y="3220425"/>
              <a:chExt cx="1054509" cy="511883"/>
            </a:xfrm>
          </p:grpSpPr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3310588B-38EF-3D15-DB00-EB825C91C070}"/>
                  </a:ext>
                </a:extLst>
              </p:cNvPr>
              <p:cNvSpPr txBox="1"/>
              <p:nvPr/>
            </p:nvSpPr>
            <p:spPr>
              <a:xfrm>
                <a:off x="3099796" y="3220425"/>
                <a:ext cx="576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40%</a:t>
                </a:r>
              </a:p>
            </p:txBody>
          </p:sp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C8DA1662-B2B5-546F-E8B9-8DEE13C98097}"/>
                  </a:ext>
                </a:extLst>
              </p:cNvPr>
              <p:cNvSpPr txBox="1"/>
              <p:nvPr/>
            </p:nvSpPr>
            <p:spPr>
              <a:xfrm>
                <a:off x="3634423" y="3424531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32%</a:t>
                </a:r>
              </a:p>
            </p:txBody>
          </p:sp>
        </p:grp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FBBFC87C-CF14-8391-EDC2-4527AB589BB8}"/>
              </a:ext>
            </a:extLst>
          </p:cNvPr>
          <p:cNvGrpSpPr/>
          <p:nvPr/>
        </p:nvGrpSpPr>
        <p:grpSpPr>
          <a:xfrm>
            <a:off x="5612244" y="3389408"/>
            <a:ext cx="1026068" cy="970322"/>
            <a:chOff x="5612244" y="3389408"/>
            <a:chExt cx="1026068" cy="970322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B03B5CC3-C45C-B5EE-48B2-0F380AF58F4F}"/>
                </a:ext>
              </a:extLst>
            </p:cNvPr>
            <p:cNvGrpSpPr/>
            <p:nvPr/>
          </p:nvGrpSpPr>
          <p:grpSpPr>
            <a:xfrm>
              <a:off x="5619092" y="3747408"/>
              <a:ext cx="1012371" cy="612322"/>
              <a:chOff x="3135086" y="3747408"/>
              <a:chExt cx="1012371" cy="612322"/>
            </a:xfrm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97DB8926-B104-DF08-122B-1BE3A95D0F71}"/>
                  </a:ext>
                </a:extLst>
              </p:cNvPr>
              <p:cNvSpPr/>
              <p:nvPr/>
            </p:nvSpPr>
            <p:spPr>
              <a:xfrm>
                <a:off x="3135086" y="3747408"/>
                <a:ext cx="506185" cy="612322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C5649B2A-05C6-56D3-6293-DE668A2CF3F9}"/>
                  </a:ext>
                </a:extLst>
              </p:cNvPr>
              <p:cNvSpPr/>
              <p:nvPr/>
            </p:nvSpPr>
            <p:spPr>
              <a:xfrm>
                <a:off x="3641272" y="4171950"/>
                <a:ext cx="506185" cy="187779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79CC3026-AD3A-BC1F-3677-3D8C4C455111}"/>
                </a:ext>
              </a:extLst>
            </p:cNvPr>
            <p:cNvGrpSpPr/>
            <p:nvPr/>
          </p:nvGrpSpPr>
          <p:grpSpPr>
            <a:xfrm>
              <a:off x="5612244" y="3389408"/>
              <a:ext cx="1026068" cy="737637"/>
              <a:chOff x="3128237" y="3220425"/>
              <a:chExt cx="1026068" cy="737637"/>
            </a:xfrm>
          </p:grpSpPr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B8F6104A-5611-DD3D-7907-8A7275131B95}"/>
                  </a:ext>
                </a:extLst>
              </p:cNvPr>
              <p:cNvSpPr txBox="1"/>
              <p:nvPr/>
            </p:nvSpPr>
            <p:spPr>
              <a:xfrm>
                <a:off x="3128237" y="3220425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27%</a:t>
                </a: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49EF612E-9BE1-D354-0A43-46FB170E4E6F}"/>
                  </a:ext>
                </a:extLst>
              </p:cNvPr>
              <p:cNvSpPr txBox="1"/>
              <p:nvPr/>
            </p:nvSpPr>
            <p:spPr>
              <a:xfrm>
                <a:off x="3634423" y="3650285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8%</a:t>
                </a:r>
              </a:p>
            </p:txBody>
          </p:sp>
        </p:grp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4F057330-FEBD-4D2A-1A2D-3A883B8A9E9C}"/>
              </a:ext>
            </a:extLst>
          </p:cNvPr>
          <p:cNvGrpSpPr/>
          <p:nvPr/>
        </p:nvGrpSpPr>
        <p:grpSpPr>
          <a:xfrm>
            <a:off x="7031513" y="3255930"/>
            <a:ext cx="1027385" cy="1103799"/>
            <a:chOff x="7031513" y="3255930"/>
            <a:chExt cx="1027385" cy="1103799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38D69AE4-01B8-8EB5-4598-4389436C1B4C}"/>
                </a:ext>
              </a:extLst>
            </p:cNvPr>
            <p:cNvGrpSpPr/>
            <p:nvPr/>
          </p:nvGrpSpPr>
          <p:grpSpPr>
            <a:xfrm>
              <a:off x="7031513" y="3600450"/>
              <a:ext cx="1012371" cy="759279"/>
              <a:chOff x="3135086" y="3600450"/>
              <a:chExt cx="1012371" cy="759279"/>
            </a:xfrm>
          </p:grpSpPr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20575E5C-1636-5311-8E06-B1637BE8BFD0}"/>
                  </a:ext>
                </a:extLst>
              </p:cNvPr>
              <p:cNvSpPr/>
              <p:nvPr/>
            </p:nvSpPr>
            <p:spPr>
              <a:xfrm>
                <a:off x="3135086" y="3853542"/>
                <a:ext cx="506185" cy="506187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1D66AB7E-1307-C255-3049-8BBAD53DF1B5}"/>
                  </a:ext>
                </a:extLst>
              </p:cNvPr>
              <p:cNvSpPr/>
              <p:nvPr/>
            </p:nvSpPr>
            <p:spPr>
              <a:xfrm>
                <a:off x="3641272" y="3600450"/>
                <a:ext cx="506185" cy="759279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D952F0B5-0F11-F81B-D696-4F804F13F2F4}"/>
                </a:ext>
              </a:extLst>
            </p:cNvPr>
            <p:cNvGrpSpPr/>
            <p:nvPr/>
          </p:nvGrpSpPr>
          <p:grpSpPr>
            <a:xfrm>
              <a:off x="7032830" y="3255930"/>
              <a:ext cx="1026068" cy="555171"/>
              <a:chOff x="3128237" y="3217577"/>
              <a:chExt cx="1026068" cy="555171"/>
            </a:xfrm>
          </p:grpSpPr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184BC639-5937-3D32-242C-AB5803698E5B}"/>
                  </a:ext>
                </a:extLst>
              </p:cNvPr>
              <p:cNvSpPr txBox="1"/>
              <p:nvPr/>
            </p:nvSpPr>
            <p:spPr>
              <a:xfrm>
                <a:off x="3128237" y="3464971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22%</a:t>
                </a:r>
              </a:p>
            </p:txBody>
          </p:sp>
          <p:sp>
            <p:nvSpPr>
              <p:cNvPr id="48" name="CasellaDiTesto 47">
                <a:extLst>
                  <a:ext uri="{FF2B5EF4-FFF2-40B4-BE49-F238E27FC236}">
                    <a16:creationId xmlns:a16="http://schemas.microsoft.com/office/drawing/2014/main" id="{269577CF-A5F6-8AA1-EBCE-EBF485835190}"/>
                  </a:ext>
                </a:extLst>
              </p:cNvPr>
              <p:cNvSpPr txBox="1"/>
              <p:nvPr/>
            </p:nvSpPr>
            <p:spPr>
              <a:xfrm>
                <a:off x="3634423" y="3217577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33%</a:t>
                </a:r>
              </a:p>
            </p:txBody>
          </p:sp>
        </p:grpSp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3CEF7892-5474-97AB-05D7-15A788E7CC29}"/>
              </a:ext>
            </a:extLst>
          </p:cNvPr>
          <p:cNvGrpSpPr/>
          <p:nvPr/>
        </p:nvGrpSpPr>
        <p:grpSpPr>
          <a:xfrm>
            <a:off x="2787400" y="3016318"/>
            <a:ext cx="1026068" cy="1343412"/>
            <a:chOff x="2787400" y="3016318"/>
            <a:chExt cx="1026068" cy="1343412"/>
          </a:xfrm>
        </p:grpSpPr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462C8188-445C-FB77-12A2-FB8FA901142D}"/>
                </a:ext>
              </a:extLst>
            </p:cNvPr>
            <p:cNvGrpSpPr/>
            <p:nvPr/>
          </p:nvGrpSpPr>
          <p:grpSpPr>
            <a:xfrm>
              <a:off x="2787400" y="3016318"/>
              <a:ext cx="1026068" cy="511884"/>
              <a:chOff x="3128237" y="3016318"/>
              <a:chExt cx="1026068" cy="511884"/>
            </a:xfrm>
          </p:grpSpPr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74ED69BA-784B-CD5C-D03C-7425C8B6D1BF}"/>
                  </a:ext>
                </a:extLst>
              </p:cNvPr>
              <p:cNvSpPr txBox="1"/>
              <p:nvPr/>
            </p:nvSpPr>
            <p:spPr>
              <a:xfrm>
                <a:off x="3128237" y="3220425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37%</a:t>
                </a:r>
              </a:p>
            </p:txBody>
          </p:sp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7E1D49DC-82CF-1C98-9D2F-F511CCA3D55E}"/>
                  </a:ext>
                </a:extLst>
              </p:cNvPr>
              <p:cNvSpPr txBox="1"/>
              <p:nvPr/>
            </p:nvSpPr>
            <p:spPr>
              <a:xfrm>
                <a:off x="3634423" y="3016318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45%</a:t>
                </a:r>
              </a:p>
            </p:txBody>
          </p:sp>
        </p:grpSp>
        <p:grpSp>
          <p:nvGrpSpPr>
            <p:cNvPr id="55" name="Gruppo 54">
              <a:extLst>
                <a:ext uri="{FF2B5EF4-FFF2-40B4-BE49-F238E27FC236}">
                  <a16:creationId xmlns:a16="http://schemas.microsoft.com/office/drawing/2014/main" id="{F07391A3-AED2-06CB-B087-7EAF18D7D918}"/>
                </a:ext>
              </a:extLst>
            </p:cNvPr>
            <p:cNvGrpSpPr/>
            <p:nvPr/>
          </p:nvGrpSpPr>
          <p:grpSpPr>
            <a:xfrm>
              <a:off x="2794249" y="3339194"/>
              <a:ext cx="1012371" cy="1020536"/>
              <a:chOff x="3135086" y="3339194"/>
              <a:chExt cx="1012371" cy="1020536"/>
            </a:xfrm>
          </p:grpSpPr>
          <p:sp>
            <p:nvSpPr>
              <p:cNvPr id="56" name="Rettangolo 55">
                <a:extLst>
                  <a:ext uri="{FF2B5EF4-FFF2-40B4-BE49-F238E27FC236}">
                    <a16:creationId xmlns:a16="http://schemas.microsoft.com/office/drawing/2014/main" id="{EFF66DB9-7194-0811-CC73-A3F3F243091D}"/>
                  </a:ext>
                </a:extLst>
              </p:cNvPr>
              <p:cNvSpPr/>
              <p:nvPr/>
            </p:nvSpPr>
            <p:spPr>
              <a:xfrm>
                <a:off x="3135086" y="3535136"/>
                <a:ext cx="506185" cy="824593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7" name="Rettangolo 56">
                <a:extLst>
                  <a:ext uri="{FF2B5EF4-FFF2-40B4-BE49-F238E27FC236}">
                    <a16:creationId xmlns:a16="http://schemas.microsoft.com/office/drawing/2014/main" id="{3AF8BC6D-381E-6A34-9F8F-F6CA569438F7}"/>
                  </a:ext>
                </a:extLst>
              </p:cNvPr>
              <p:cNvSpPr/>
              <p:nvPr/>
            </p:nvSpPr>
            <p:spPr>
              <a:xfrm>
                <a:off x="3641272" y="3339194"/>
                <a:ext cx="506185" cy="1020536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3CE87C05-6911-0DA2-D9B1-8540AFCC52F6}"/>
              </a:ext>
            </a:extLst>
          </p:cNvPr>
          <p:cNvSpPr/>
          <p:nvPr/>
        </p:nvSpPr>
        <p:spPr>
          <a:xfrm>
            <a:off x="-19878" y="4563835"/>
            <a:ext cx="12211878" cy="2365101"/>
          </a:xfrm>
          <a:prstGeom prst="rect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dritto 20">
            <a:extLst>
              <a:ext uri="{FF2B5EF4-FFF2-40B4-BE49-F238E27FC236}">
                <a16:creationId xmlns:a16="http://schemas.microsoft.com/office/drawing/2014/main" id="{4593AC59-F42B-A204-9B48-E24CC0D95FD4}"/>
              </a:ext>
            </a:extLst>
          </p:cNvPr>
          <p:cNvCxnSpPr/>
          <p:nvPr/>
        </p:nvCxnSpPr>
        <p:spPr>
          <a:xfrm>
            <a:off x="9764486" y="1485900"/>
            <a:ext cx="0" cy="2873829"/>
          </a:xfrm>
          <a:prstGeom prst="line">
            <a:avLst/>
          </a:prstGeom>
          <a:ln>
            <a:solidFill>
              <a:srgbClr val="203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8DEA0CC4-8651-06EE-E269-81C0FC91F130}"/>
              </a:ext>
            </a:extLst>
          </p:cNvPr>
          <p:cNvGrpSpPr/>
          <p:nvPr/>
        </p:nvGrpSpPr>
        <p:grpSpPr>
          <a:xfrm>
            <a:off x="8437087" y="3460886"/>
            <a:ext cx="1026068" cy="898844"/>
            <a:chOff x="8437087" y="3460886"/>
            <a:chExt cx="1026068" cy="898844"/>
          </a:xfrm>
        </p:grpSpPr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BE56EFB0-3AFE-7CF8-8BB1-828E0717C971}"/>
                </a:ext>
              </a:extLst>
            </p:cNvPr>
            <p:cNvGrpSpPr/>
            <p:nvPr/>
          </p:nvGrpSpPr>
          <p:grpSpPr>
            <a:xfrm>
              <a:off x="8443934" y="3804558"/>
              <a:ext cx="1012371" cy="555172"/>
              <a:chOff x="3135086" y="3804558"/>
              <a:chExt cx="1012371" cy="555172"/>
            </a:xfrm>
          </p:grpSpPr>
          <p:sp>
            <p:nvSpPr>
              <p:cNvPr id="35" name="Rettangolo 34">
                <a:extLst>
                  <a:ext uri="{FF2B5EF4-FFF2-40B4-BE49-F238E27FC236}">
                    <a16:creationId xmlns:a16="http://schemas.microsoft.com/office/drawing/2014/main" id="{050E158E-5869-CBEE-CD56-A6A29A9D8008}"/>
                  </a:ext>
                </a:extLst>
              </p:cNvPr>
              <p:cNvSpPr/>
              <p:nvPr/>
            </p:nvSpPr>
            <p:spPr>
              <a:xfrm>
                <a:off x="3135086" y="3804558"/>
                <a:ext cx="506185" cy="555172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>
                <a:extLst>
                  <a:ext uri="{FF2B5EF4-FFF2-40B4-BE49-F238E27FC236}">
                    <a16:creationId xmlns:a16="http://schemas.microsoft.com/office/drawing/2014/main" id="{F8FF2C46-7526-9D56-5249-A280EE336248}"/>
                  </a:ext>
                </a:extLst>
              </p:cNvPr>
              <p:cNvSpPr/>
              <p:nvPr/>
            </p:nvSpPr>
            <p:spPr>
              <a:xfrm>
                <a:off x="3641272" y="3951514"/>
                <a:ext cx="506185" cy="408215"/>
              </a:xfrm>
              <a:prstGeom prst="rect">
                <a:avLst/>
              </a:prstGeom>
              <a:solidFill>
                <a:srgbClr val="203B8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91D6FC36-98FF-D6ED-9373-FE829127EFAE}"/>
                </a:ext>
              </a:extLst>
            </p:cNvPr>
            <p:cNvGrpSpPr/>
            <p:nvPr/>
          </p:nvGrpSpPr>
          <p:grpSpPr>
            <a:xfrm>
              <a:off x="8437087" y="3460886"/>
              <a:ext cx="1026068" cy="461665"/>
              <a:chOff x="3128237" y="3464971"/>
              <a:chExt cx="1026068" cy="461665"/>
            </a:xfrm>
          </p:grpSpPr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5D9CB1E9-23EE-E677-F070-D8FA320D4EBD}"/>
                  </a:ext>
                </a:extLst>
              </p:cNvPr>
              <p:cNvSpPr txBox="1"/>
              <p:nvPr/>
            </p:nvSpPr>
            <p:spPr>
              <a:xfrm>
                <a:off x="3128237" y="3464971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FFCB03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24%</a:t>
                </a:r>
              </a:p>
            </p:txBody>
          </p:sp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0E7A42AB-A048-C5C8-17C8-39AFD70DF2BA}"/>
                  </a:ext>
                </a:extLst>
              </p:cNvPr>
              <p:cNvSpPr txBox="1"/>
              <p:nvPr/>
            </p:nvSpPr>
            <p:spPr>
              <a:xfrm>
                <a:off x="3634423" y="3618859"/>
                <a:ext cx="5198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b="1" kern="150" dirty="0">
                    <a:solidFill>
                      <a:srgbClr val="203B88"/>
                    </a:solidFill>
                    <a:latin typeface="Vidaloka " panose="02000504000000020004" pitchFamily="2" charset="0"/>
                    <a:ea typeface="Roboto" panose="02000000000000000000" pitchFamily="2" charset="0"/>
                    <a:cs typeface="Arial Unicode MS" panose="020B0604020202020204" pitchFamily="34" charset="-128"/>
                  </a:rPr>
                  <a:t>18%</a:t>
                </a:r>
              </a:p>
            </p:txBody>
          </p:sp>
        </p:grpSp>
      </p:grpSp>
      <p:cxnSp>
        <p:nvCxnSpPr>
          <p:cNvPr id="53" name="Connettore dritto 52">
            <a:extLst>
              <a:ext uri="{FF2B5EF4-FFF2-40B4-BE49-F238E27FC236}">
                <a16:creationId xmlns:a16="http://schemas.microsoft.com/office/drawing/2014/main" id="{229003BC-1225-C2B2-3377-DAC2F56A1A6A}"/>
              </a:ext>
            </a:extLst>
          </p:cNvPr>
          <p:cNvCxnSpPr/>
          <p:nvPr/>
        </p:nvCxnSpPr>
        <p:spPr>
          <a:xfrm>
            <a:off x="2623250" y="4359729"/>
            <a:ext cx="7053492" cy="0"/>
          </a:xfrm>
          <a:prstGeom prst="line">
            <a:avLst/>
          </a:prstGeom>
          <a:ln>
            <a:solidFill>
              <a:srgbClr val="203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4EE5ABE-FB89-23C5-98C9-38B2E87B3EB2}"/>
              </a:ext>
            </a:extLst>
          </p:cNvPr>
          <p:cNvSpPr txBox="1"/>
          <p:nvPr/>
        </p:nvSpPr>
        <p:spPr>
          <a:xfrm>
            <a:off x="9804118" y="1396486"/>
            <a:ext cx="2171245" cy="2769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Nonostante una discreta conoscenza, il giudizio sull’impatto è più critico: per esempio, solo il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51%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 chi conosce le politiche di coesione crede che abbiano avuto un effetto positivo sul territorio.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D4B3CBD1-B32C-FB8B-FB65-EB0DB0DBFF0E}"/>
              </a:ext>
            </a:extLst>
          </p:cNvPr>
          <p:cNvSpPr txBox="1"/>
          <p:nvPr/>
        </p:nvSpPr>
        <p:spPr>
          <a:xfrm>
            <a:off x="457651" y="4686694"/>
            <a:ext cx="836250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Quali dovrebbero essere le priorità per gli investimenti UE?</a:t>
            </a:r>
            <a:endParaRPr lang="it-IT" sz="2400" b="1" kern="150" dirty="0">
              <a:solidFill>
                <a:schemeClr val="bg1"/>
              </a:solidFill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cxnSp>
        <p:nvCxnSpPr>
          <p:cNvPr id="79" name="Connettore dritto 78">
            <a:extLst>
              <a:ext uri="{FF2B5EF4-FFF2-40B4-BE49-F238E27FC236}">
                <a16:creationId xmlns:a16="http://schemas.microsoft.com/office/drawing/2014/main" id="{40FD24F3-57BB-2B17-B18C-DA4976C10B62}"/>
              </a:ext>
            </a:extLst>
          </p:cNvPr>
          <p:cNvCxnSpPr/>
          <p:nvPr/>
        </p:nvCxnSpPr>
        <p:spPr>
          <a:xfrm>
            <a:off x="2648371" y="5197510"/>
            <a:ext cx="0" cy="143691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ritto 79">
            <a:extLst>
              <a:ext uri="{FF2B5EF4-FFF2-40B4-BE49-F238E27FC236}">
                <a16:creationId xmlns:a16="http://schemas.microsoft.com/office/drawing/2014/main" id="{6F7FAF28-3C50-89EA-D403-BCB7CAF75DFC}"/>
              </a:ext>
            </a:extLst>
          </p:cNvPr>
          <p:cNvCxnSpPr/>
          <p:nvPr/>
        </p:nvCxnSpPr>
        <p:spPr>
          <a:xfrm>
            <a:off x="4949443" y="5197510"/>
            <a:ext cx="0" cy="143691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dritto 84">
            <a:extLst>
              <a:ext uri="{FF2B5EF4-FFF2-40B4-BE49-F238E27FC236}">
                <a16:creationId xmlns:a16="http://schemas.microsoft.com/office/drawing/2014/main" id="{85FDBED0-ECFF-AC84-31DF-4CAD5266B1D7}"/>
              </a:ext>
            </a:extLst>
          </p:cNvPr>
          <p:cNvCxnSpPr/>
          <p:nvPr/>
        </p:nvCxnSpPr>
        <p:spPr>
          <a:xfrm>
            <a:off x="7235442" y="5197510"/>
            <a:ext cx="0" cy="143691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uppo 120">
            <a:extLst>
              <a:ext uri="{FF2B5EF4-FFF2-40B4-BE49-F238E27FC236}">
                <a16:creationId xmlns:a16="http://schemas.microsoft.com/office/drawing/2014/main" id="{2670F6A5-1D8E-437C-F58D-83B77F41CEAC}"/>
              </a:ext>
            </a:extLst>
          </p:cNvPr>
          <p:cNvGrpSpPr/>
          <p:nvPr/>
        </p:nvGrpSpPr>
        <p:grpSpPr>
          <a:xfrm>
            <a:off x="457651" y="5192486"/>
            <a:ext cx="2076656" cy="1333005"/>
            <a:chOff x="457651" y="5192486"/>
            <a:chExt cx="2076656" cy="1333005"/>
          </a:xfrm>
        </p:grpSpPr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D3D0750A-735B-912C-E48D-24E0D97C24FF}"/>
                </a:ext>
              </a:extLst>
            </p:cNvPr>
            <p:cNvSpPr txBox="1"/>
            <p:nvPr/>
          </p:nvSpPr>
          <p:spPr>
            <a:xfrm>
              <a:off x="457651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Miglioramento infrastrutture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sanitarie ed educative</a:t>
              </a:r>
            </a:p>
          </p:txBody>
        </p:sp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id="{D0FACF75-49D9-343A-DE4C-E0281D5DFFDA}"/>
                </a:ext>
              </a:extLst>
            </p:cNvPr>
            <p:cNvGrpSpPr/>
            <p:nvPr/>
          </p:nvGrpSpPr>
          <p:grpSpPr>
            <a:xfrm>
              <a:off x="573560" y="5786899"/>
              <a:ext cx="1397731" cy="738592"/>
              <a:chOff x="573560" y="5786899"/>
              <a:chExt cx="1397731" cy="738592"/>
            </a:xfrm>
          </p:grpSpPr>
          <p:sp>
            <p:nvSpPr>
              <p:cNvPr id="95" name="Rettangolo 94">
                <a:extLst>
                  <a:ext uri="{FF2B5EF4-FFF2-40B4-BE49-F238E27FC236}">
                    <a16:creationId xmlns:a16="http://schemas.microsoft.com/office/drawing/2014/main" id="{555273E7-C57F-7B4D-2483-E50396029354}"/>
                  </a:ext>
                </a:extLst>
              </p:cNvPr>
              <p:cNvSpPr/>
              <p:nvPr/>
            </p:nvSpPr>
            <p:spPr>
              <a:xfrm>
                <a:off x="573560" y="5786899"/>
                <a:ext cx="1397731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Rettangolo 95">
                <a:extLst>
                  <a:ext uri="{FF2B5EF4-FFF2-40B4-BE49-F238E27FC236}">
                    <a16:creationId xmlns:a16="http://schemas.microsoft.com/office/drawing/2014/main" id="{ACCE8990-1D64-0751-A60B-D05EFFBB3403}"/>
                  </a:ext>
                </a:extLst>
              </p:cNvPr>
              <p:cNvSpPr/>
              <p:nvPr/>
            </p:nvSpPr>
            <p:spPr>
              <a:xfrm>
                <a:off x="573561" y="6214411"/>
                <a:ext cx="1261178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0" name="CasellaDiTesto 109">
              <a:extLst>
                <a:ext uri="{FF2B5EF4-FFF2-40B4-BE49-F238E27FC236}">
                  <a16:creationId xmlns:a16="http://schemas.microsoft.com/office/drawing/2014/main" id="{0D0C87D4-1265-33EC-3EB6-FDDBA1F3AC8E}"/>
                </a:ext>
              </a:extLst>
            </p:cNvPr>
            <p:cNvSpPr txBox="1"/>
            <p:nvPr/>
          </p:nvSpPr>
          <p:spPr>
            <a:xfrm>
              <a:off x="1945896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49%</a:t>
              </a:r>
            </a:p>
          </p:txBody>
        </p:sp>
        <p:sp>
          <p:nvSpPr>
            <p:cNvPr id="111" name="CasellaDiTesto 110">
              <a:extLst>
                <a:ext uri="{FF2B5EF4-FFF2-40B4-BE49-F238E27FC236}">
                  <a16:creationId xmlns:a16="http://schemas.microsoft.com/office/drawing/2014/main" id="{E94DAB1F-50AB-4799-A8C1-04F692C22306}"/>
                </a:ext>
              </a:extLst>
            </p:cNvPr>
            <p:cNvSpPr txBox="1"/>
            <p:nvPr/>
          </p:nvSpPr>
          <p:spPr>
            <a:xfrm>
              <a:off x="1804561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45%</a:t>
              </a:r>
            </a:p>
          </p:txBody>
        </p:sp>
      </p:grpSp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00454ACD-B43F-717A-6F6D-F1ACEF4C9736}"/>
              </a:ext>
            </a:extLst>
          </p:cNvPr>
          <p:cNvGrpSpPr/>
          <p:nvPr/>
        </p:nvGrpSpPr>
        <p:grpSpPr>
          <a:xfrm>
            <a:off x="2751815" y="5192486"/>
            <a:ext cx="2076656" cy="1333005"/>
            <a:chOff x="2751815" y="5192486"/>
            <a:chExt cx="2076656" cy="1333005"/>
          </a:xfrm>
        </p:grpSpPr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FAC3733C-5F46-3168-89EC-7BC253A3DDF2}"/>
                </a:ext>
              </a:extLst>
            </p:cNvPr>
            <p:cNvSpPr txBox="1"/>
            <p:nvPr/>
          </p:nvSpPr>
          <p:spPr>
            <a:xfrm>
              <a:off x="2751815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Protezione ambientale, risorse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idriche, azione per il clima</a:t>
              </a:r>
            </a:p>
          </p:txBody>
        </p:sp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5223325F-2642-3804-4298-88D24C614978}"/>
                </a:ext>
              </a:extLst>
            </p:cNvPr>
            <p:cNvGrpSpPr/>
            <p:nvPr/>
          </p:nvGrpSpPr>
          <p:grpSpPr>
            <a:xfrm>
              <a:off x="2827133" y="5786899"/>
              <a:ext cx="1308677" cy="738592"/>
              <a:chOff x="573560" y="5786899"/>
              <a:chExt cx="1308677" cy="738592"/>
            </a:xfrm>
          </p:grpSpPr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01CFA40C-E91E-5C74-7E70-DBB0693F5D28}"/>
                  </a:ext>
                </a:extLst>
              </p:cNvPr>
              <p:cNvSpPr/>
              <p:nvPr/>
            </p:nvSpPr>
            <p:spPr>
              <a:xfrm>
                <a:off x="573561" y="5786899"/>
                <a:ext cx="1047422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Rettangolo 99">
                <a:extLst>
                  <a:ext uri="{FF2B5EF4-FFF2-40B4-BE49-F238E27FC236}">
                    <a16:creationId xmlns:a16="http://schemas.microsoft.com/office/drawing/2014/main" id="{EF91F0CD-C1D8-B61D-96CB-F15D690C1BF2}"/>
                  </a:ext>
                </a:extLst>
              </p:cNvPr>
              <p:cNvSpPr/>
              <p:nvPr/>
            </p:nvSpPr>
            <p:spPr>
              <a:xfrm>
                <a:off x="573560" y="6214411"/>
                <a:ext cx="1308677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3" name="CasellaDiTesto 112">
              <a:extLst>
                <a:ext uri="{FF2B5EF4-FFF2-40B4-BE49-F238E27FC236}">
                  <a16:creationId xmlns:a16="http://schemas.microsoft.com/office/drawing/2014/main" id="{33E60AAE-C6AE-6222-3D04-AEDA8F4EDD5D}"/>
                </a:ext>
              </a:extLst>
            </p:cNvPr>
            <p:cNvSpPr txBox="1"/>
            <p:nvPr/>
          </p:nvSpPr>
          <p:spPr>
            <a:xfrm>
              <a:off x="3886870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38%</a:t>
              </a:r>
            </a:p>
          </p:txBody>
        </p:sp>
        <p:sp>
          <p:nvSpPr>
            <p:cNvPr id="114" name="CasellaDiTesto 113">
              <a:extLst>
                <a:ext uri="{FF2B5EF4-FFF2-40B4-BE49-F238E27FC236}">
                  <a16:creationId xmlns:a16="http://schemas.microsoft.com/office/drawing/2014/main" id="{0BA9E5E8-0F4B-597F-9947-4FBB42784884}"/>
                </a:ext>
              </a:extLst>
            </p:cNvPr>
            <p:cNvSpPr txBox="1"/>
            <p:nvPr/>
          </p:nvSpPr>
          <p:spPr>
            <a:xfrm>
              <a:off x="4131832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46%</a:t>
              </a:r>
            </a:p>
          </p:txBody>
        </p:sp>
      </p:grpSp>
      <p:grpSp>
        <p:nvGrpSpPr>
          <p:cNvPr id="123" name="Gruppo 122">
            <a:extLst>
              <a:ext uri="{FF2B5EF4-FFF2-40B4-BE49-F238E27FC236}">
                <a16:creationId xmlns:a16="http://schemas.microsoft.com/office/drawing/2014/main" id="{93B960FF-6B59-9C68-7295-69E658D858D1}"/>
              </a:ext>
            </a:extLst>
          </p:cNvPr>
          <p:cNvGrpSpPr/>
          <p:nvPr/>
        </p:nvGrpSpPr>
        <p:grpSpPr>
          <a:xfrm>
            <a:off x="5037815" y="5192486"/>
            <a:ext cx="2076656" cy="1333005"/>
            <a:chOff x="5037815" y="5192486"/>
            <a:chExt cx="2076656" cy="1333005"/>
          </a:xfrm>
        </p:grpSpPr>
        <p:sp>
          <p:nvSpPr>
            <p:cNvPr id="72" name="CasellaDiTesto 71">
              <a:extLst>
                <a:ext uri="{FF2B5EF4-FFF2-40B4-BE49-F238E27FC236}">
                  <a16:creationId xmlns:a16="http://schemas.microsoft.com/office/drawing/2014/main" id="{E48C9250-9CC0-51F0-9A8A-36B654E1D3D0}"/>
                </a:ext>
              </a:extLst>
            </p:cNvPr>
            <p:cNvSpPr txBox="1"/>
            <p:nvPr/>
          </p:nvSpPr>
          <p:spPr>
            <a:xfrm>
              <a:off x="5037815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Creazione di lavoro e accesso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al mercato del lavoro</a:t>
              </a:r>
            </a:p>
          </p:txBody>
        </p:sp>
        <p:grpSp>
          <p:nvGrpSpPr>
            <p:cNvPr id="101" name="Gruppo 100">
              <a:extLst>
                <a:ext uri="{FF2B5EF4-FFF2-40B4-BE49-F238E27FC236}">
                  <a16:creationId xmlns:a16="http://schemas.microsoft.com/office/drawing/2014/main" id="{EB5AE621-08D1-5D9D-5F86-5ABF3F8BBD5D}"/>
                </a:ext>
              </a:extLst>
            </p:cNvPr>
            <p:cNvGrpSpPr/>
            <p:nvPr/>
          </p:nvGrpSpPr>
          <p:grpSpPr>
            <a:xfrm>
              <a:off x="5121762" y="5786899"/>
              <a:ext cx="970233" cy="738592"/>
              <a:chOff x="573560" y="5786899"/>
              <a:chExt cx="970233" cy="738592"/>
            </a:xfrm>
          </p:grpSpPr>
          <p:sp>
            <p:nvSpPr>
              <p:cNvPr id="102" name="Rettangolo 101">
                <a:extLst>
                  <a:ext uri="{FF2B5EF4-FFF2-40B4-BE49-F238E27FC236}">
                    <a16:creationId xmlns:a16="http://schemas.microsoft.com/office/drawing/2014/main" id="{6863FBDB-58CF-BB5D-A3EF-C44F609D01A8}"/>
                  </a:ext>
                </a:extLst>
              </p:cNvPr>
              <p:cNvSpPr/>
              <p:nvPr/>
            </p:nvSpPr>
            <p:spPr>
              <a:xfrm>
                <a:off x="573561" y="5786899"/>
                <a:ext cx="883831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Rettangolo 102">
                <a:extLst>
                  <a:ext uri="{FF2B5EF4-FFF2-40B4-BE49-F238E27FC236}">
                    <a16:creationId xmlns:a16="http://schemas.microsoft.com/office/drawing/2014/main" id="{F590FDB0-ED03-2B83-108C-6B2B8AE31227}"/>
                  </a:ext>
                </a:extLst>
              </p:cNvPr>
              <p:cNvSpPr/>
              <p:nvPr/>
            </p:nvSpPr>
            <p:spPr>
              <a:xfrm>
                <a:off x="573560" y="6214411"/>
                <a:ext cx="970233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5" name="CasellaDiTesto 114">
              <a:extLst>
                <a:ext uri="{FF2B5EF4-FFF2-40B4-BE49-F238E27FC236}">
                  <a16:creationId xmlns:a16="http://schemas.microsoft.com/office/drawing/2014/main" id="{CF700004-7690-2950-54C0-1FCA45796D5E}"/>
                </a:ext>
              </a:extLst>
            </p:cNvPr>
            <p:cNvSpPr txBox="1"/>
            <p:nvPr/>
          </p:nvSpPr>
          <p:spPr>
            <a:xfrm>
              <a:off x="6020571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31%</a:t>
              </a:r>
            </a:p>
          </p:txBody>
        </p:sp>
        <p:sp>
          <p:nvSpPr>
            <p:cNvPr id="116" name="CasellaDiTesto 115">
              <a:extLst>
                <a:ext uri="{FF2B5EF4-FFF2-40B4-BE49-F238E27FC236}">
                  <a16:creationId xmlns:a16="http://schemas.microsoft.com/office/drawing/2014/main" id="{493E8042-410F-881C-7552-61B57C2BCFFC}"/>
                </a:ext>
              </a:extLst>
            </p:cNvPr>
            <p:cNvSpPr txBox="1"/>
            <p:nvPr/>
          </p:nvSpPr>
          <p:spPr>
            <a:xfrm>
              <a:off x="6094661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34%</a:t>
              </a:r>
            </a:p>
          </p:txBody>
        </p:sp>
      </p:grpSp>
      <p:grpSp>
        <p:nvGrpSpPr>
          <p:cNvPr id="124" name="Gruppo 123">
            <a:extLst>
              <a:ext uri="{FF2B5EF4-FFF2-40B4-BE49-F238E27FC236}">
                <a16:creationId xmlns:a16="http://schemas.microsoft.com/office/drawing/2014/main" id="{0CE021F9-8FCF-A2CE-CDAF-A512D868C6E8}"/>
              </a:ext>
            </a:extLst>
          </p:cNvPr>
          <p:cNvGrpSpPr/>
          <p:nvPr/>
        </p:nvGrpSpPr>
        <p:grpSpPr>
          <a:xfrm>
            <a:off x="7331980" y="5192486"/>
            <a:ext cx="2076656" cy="1333005"/>
            <a:chOff x="7331980" y="5192486"/>
            <a:chExt cx="2076656" cy="1333005"/>
          </a:xfrm>
        </p:grpSpPr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E6CA86D9-4767-50A8-3881-C68473275F9A}"/>
                </a:ext>
              </a:extLst>
            </p:cNvPr>
            <p:cNvSpPr txBox="1"/>
            <p:nvPr/>
          </p:nvSpPr>
          <p:spPr>
            <a:xfrm>
              <a:off x="7331980" y="5192486"/>
              <a:ext cx="2076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Ricerca, innovazione</a:t>
              </a:r>
            </a:p>
            <a:p>
              <a:r>
                <a:rPr lang="it-IT" sz="1200" dirty="0">
                  <a:solidFill>
                    <a:schemeClr val="bg1"/>
                  </a:solidFill>
                </a:rPr>
                <a:t>e tecnologie digitali</a:t>
              </a:r>
            </a:p>
          </p:txBody>
        </p:sp>
        <p:grpSp>
          <p:nvGrpSpPr>
            <p:cNvPr id="104" name="Gruppo 103">
              <a:extLst>
                <a:ext uri="{FF2B5EF4-FFF2-40B4-BE49-F238E27FC236}">
                  <a16:creationId xmlns:a16="http://schemas.microsoft.com/office/drawing/2014/main" id="{7CC637F4-DE10-136E-3740-CFDC9242A6E3}"/>
                </a:ext>
              </a:extLst>
            </p:cNvPr>
            <p:cNvGrpSpPr/>
            <p:nvPr/>
          </p:nvGrpSpPr>
          <p:grpSpPr>
            <a:xfrm>
              <a:off x="7409746" y="5786899"/>
              <a:ext cx="786165" cy="738592"/>
              <a:chOff x="573560" y="5786899"/>
              <a:chExt cx="786165" cy="738592"/>
            </a:xfrm>
          </p:grpSpPr>
          <p:sp>
            <p:nvSpPr>
              <p:cNvPr id="105" name="Rettangolo 104">
                <a:extLst>
                  <a:ext uri="{FF2B5EF4-FFF2-40B4-BE49-F238E27FC236}">
                    <a16:creationId xmlns:a16="http://schemas.microsoft.com/office/drawing/2014/main" id="{0A3BA29C-1B8C-8551-5898-25DC5C022AE3}"/>
                  </a:ext>
                </a:extLst>
              </p:cNvPr>
              <p:cNvSpPr/>
              <p:nvPr/>
            </p:nvSpPr>
            <p:spPr>
              <a:xfrm>
                <a:off x="573561" y="5786899"/>
                <a:ext cx="762411" cy="311080"/>
              </a:xfrm>
              <a:prstGeom prst="rect">
                <a:avLst/>
              </a:prstGeom>
              <a:solidFill>
                <a:srgbClr val="FFCB0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6" name="Rettangolo 105">
                <a:extLst>
                  <a:ext uri="{FF2B5EF4-FFF2-40B4-BE49-F238E27FC236}">
                    <a16:creationId xmlns:a16="http://schemas.microsoft.com/office/drawing/2014/main" id="{AE148A7F-70BA-4D9C-D823-5CDB215DA305}"/>
                  </a:ext>
                </a:extLst>
              </p:cNvPr>
              <p:cNvSpPr/>
              <p:nvPr/>
            </p:nvSpPr>
            <p:spPr>
              <a:xfrm>
                <a:off x="573560" y="6214411"/>
                <a:ext cx="786165" cy="311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7" name="CasellaDiTesto 116">
              <a:extLst>
                <a:ext uri="{FF2B5EF4-FFF2-40B4-BE49-F238E27FC236}">
                  <a16:creationId xmlns:a16="http://schemas.microsoft.com/office/drawing/2014/main" id="{1E58F148-997D-A45E-21C5-03C35846DC4E}"/>
                </a:ext>
              </a:extLst>
            </p:cNvPr>
            <p:cNvSpPr txBox="1"/>
            <p:nvPr/>
          </p:nvSpPr>
          <p:spPr>
            <a:xfrm>
              <a:off x="8174677" y="5803939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rgbClr val="FFCB03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27%</a:t>
              </a:r>
            </a:p>
          </p:txBody>
        </p:sp>
        <p:sp>
          <p:nvSpPr>
            <p:cNvPr id="118" name="CasellaDiTesto 117">
              <a:extLst>
                <a:ext uri="{FF2B5EF4-FFF2-40B4-BE49-F238E27FC236}">
                  <a16:creationId xmlns:a16="http://schemas.microsoft.com/office/drawing/2014/main" id="{81B1BAE1-48A1-74BF-E55F-BF1C5A4EA505}"/>
                </a:ext>
              </a:extLst>
            </p:cNvPr>
            <p:cNvSpPr txBox="1"/>
            <p:nvPr/>
          </p:nvSpPr>
          <p:spPr>
            <a:xfrm>
              <a:off x="8199342" y="6243326"/>
              <a:ext cx="4785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kern="150" dirty="0">
                  <a:solidFill>
                    <a:schemeClr val="bg1"/>
                  </a:solidFill>
                  <a:latin typeface="Vidaloka " panose="02000504000000020004" pitchFamily="2" charset="0"/>
                  <a:ea typeface="Roboto" panose="02000000000000000000" pitchFamily="2" charset="0"/>
                  <a:cs typeface="Arial Unicode MS" panose="020B0604020202020204" pitchFamily="34" charset="-128"/>
                </a:rPr>
                <a:t>28%</a:t>
              </a: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E49BF680-FC27-BF1C-86C8-299507F29AD2}"/>
              </a:ext>
            </a:extLst>
          </p:cNvPr>
          <p:cNvGrpSpPr/>
          <p:nvPr/>
        </p:nvGrpSpPr>
        <p:grpSpPr>
          <a:xfrm>
            <a:off x="2756794" y="1888611"/>
            <a:ext cx="1072910" cy="1035899"/>
            <a:chOff x="2756794" y="1783511"/>
            <a:chExt cx="1072910" cy="1035899"/>
          </a:xfrm>
        </p:grpSpPr>
        <p:pic>
          <p:nvPicPr>
            <p:cNvPr id="8" name="Elemento grafico 7">
              <a:extLst>
                <a:ext uri="{FF2B5EF4-FFF2-40B4-BE49-F238E27FC236}">
                  <a16:creationId xmlns:a16="http://schemas.microsoft.com/office/drawing/2014/main" id="{375FD207-285B-B51E-6362-F76CBCF9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3F5756E-2C3F-C481-7C2C-75BFA20BDCA4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3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20"/>
                </a:lnSpc>
              </a:pPr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TV nazionale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96DCBD63-CCA3-4C1C-D019-2270B1887D45}"/>
              </a:ext>
            </a:extLst>
          </p:cNvPr>
          <p:cNvGrpSpPr/>
          <p:nvPr/>
        </p:nvGrpSpPr>
        <p:grpSpPr>
          <a:xfrm>
            <a:off x="4154670" y="1888611"/>
            <a:ext cx="1072910" cy="1035899"/>
            <a:chOff x="2756794" y="1783511"/>
            <a:chExt cx="1072910" cy="1035899"/>
          </a:xfrm>
        </p:grpSpPr>
        <p:pic>
          <p:nvPicPr>
            <p:cNvPr id="23" name="Elemento grafico 22">
              <a:extLst>
                <a:ext uri="{FF2B5EF4-FFF2-40B4-BE49-F238E27FC236}">
                  <a16:creationId xmlns:a16="http://schemas.microsoft.com/office/drawing/2014/main" id="{600F5289-C8AF-2126-6351-734BF806D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E5B8CEE5-0431-A698-F9B5-D47FC6D97593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332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20"/>
                </a:lnSpc>
              </a:pPr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Internet</a:t>
              </a: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10632577-498C-44DF-E561-C717FA45E108}"/>
              </a:ext>
            </a:extLst>
          </p:cNvPr>
          <p:cNvGrpSpPr/>
          <p:nvPr/>
        </p:nvGrpSpPr>
        <p:grpSpPr>
          <a:xfrm>
            <a:off x="5584076" y="1888611"/>
            <a:ext cx="1072910" cy="1164781"/>
            <a:chOff x="2756794" y="1783511"/>
            <a:chExt cx="1072910" cy="1164781"/>
          </a:xfrm>
        </p:grpSpPr>
        <p:pic>
          <p:nvPicPr>
            <p:cNvPr id="64" name="Elemento grafico 63">
              <a:extLst>
                <a:ext uri="{FF2B5EF4-FFF2-40B4-BE49-F238E27FC236}">
                  <a16:creationId xmlns:a16="http://schemas.microsoft.com/office/drawing/2014/main" id="{8C4FD5BC-DC4B-45F8-FAF8-7AA9F7D2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360BB15A-8B5D-1763-5E97-FB9374A7B22B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Cartelloni</a:t>
              </a:r>
            </a:p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pubblicitari</a:t>
              </a:r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BCB1BF64-E13C-7169-488B-6C860680A612}"/>
              </a:ext>
            </a:extLst>
          </p:cNvPr>
          <p:cNvGrpSpPr/>
          <p:nvPr/>
        </p:nvGrpSpPr>
        <p:grpSpPr>
          <a:xfrm>
            <a:off x="6960932" y="1888611"/>
            <a:ext cx="1072910" cy="1164781"/>
            <a:chOff x="2756794" y="1783511"/>
            <a:chExt cx="1072910" cy="1164781"/>
          </a:xfrm>
        </p:grpSpPr>
        <p:pic>
          <p:nvPicPr>
            <p:cNvPr id="67" name="Elemento grafico 66">
              <a:extLst>
                <a:ext uri="{FF2B5EF4-FFF2-40B4-BE49-F238E27FC236}">
                  <a16:creationId xmlns:a16="http://schemas.microsoft.com/office/drawing/2014/main" id="{15D74EE0-1744-8D4C-40D3-BF6B2BD3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753F8565-57D3-14AD-3DA1-426C28B81D00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Giornali</a:t>
              </a:r>
            </a:p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nazionali</a:t>
              </a:r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11A218D8-53CB-C7A1-CC60-FA05589AFF78}"/>
              </a:ext>
            </a:extLst>
          </p:cNvPr>
          <p:cNvGrpSpPr/>
          <p:nvPr/>
        </p:nvGrpSpPr>
        <p:grpSpPr>
          <a:xfrm>
            <a:off x="8390338" y="1888611"/>
            <a:ext cx="1072910" cy="1164781"/>
            <a:chOff x="2756794" y="1783511"/>
            <a:chExt cx="1072910" cy="1164781"/>
          </a:xfrm>
        </p:grpSpPr>
        <p:pic>
          <p:nvPicPr>
            <p:cNvPr id="75" name="Elemento grafico 74">
              <a:extLst>
                <a:ext uri="{FF2B5EF4-FFF2-40B4-BE49-F238E27FC236}">
                  <a16:creationId xmlns:a16="http://schemas.microsoft.com/office/drawing/2014/main" id="{6BEAF673-246D-CDC6-9D85-1DE9184BE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3001984" y="1783511"/>
              <a:ext cx="596900" cy="685800"/>
            </a:xfrm>
            <a:prstGeom prst="rect">
              <a:avLst/>
            </a:prstGeom>
          </p:spPr>
        </p:pic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A95FC245-A787-A847-4EF4-A5FF5099AF21}"/>
                </a:ext>
              </a:extLst>
            </p:cNvPr>
            <p:cNvSpPr txBox="1"/>
            <p:nvPr/>
          </p:nvSpPr>
          <p:spPr>
            <a:xfrm>
              <a:off x="2756794" y="2486627"/>
              <a:ext cx="1072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Social</a:t>
              </a:r>
            </a:p>
            <a:p>
              <a:pPr algn="ctr"/>
              <a:r>
                <a:rPr lang="it-IT" sz="1200" dirty="0">
                  <a:solidFill>
                    <a:srgbClr val="203B8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network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20D4F25E-3D73-9BAE-B02C-A8F67B55F4CE}"/>
              </a:ext>
            </a:extLst>
          </p:cNvPr>
          <p:cNvGrpSpPr/>
          <p:nvPr/>
        </p:nvGrpSpPr>
        <p:grpSpPr>
          <a:xfrm>
            <a:off x="11041914" y="4679332"/>
            <a:ext cx="971549" cy="339195"/>
            <a:chOff x="7992836" y="1396486"/>
            <a:chExt cx="971549" cy="339195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07603AAE-A9CA-D4A8-614B-63A4C4D0828B}"/>
                </a:ext>
              </a:extLst>
            </p:cNvPr>
            <p:cNvSpPr/>
            <p:nvPr/>
          </p:nvSpPr>
          <p:spPr>
            <a:xfrm>
              <a:off x="7992836" y="1463004"/>
              <a:ext cx="236764" cy="236764"/>
            </a:xfrm>
            <a:prstGeom prst="rect">
              <a:avLst/>
            </a:prstGeom>
            <a:solidFill>
              <a:srgbClr val="FFCB0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2EB1A9B3-F6D4-9C0C-3F97-9D0F2505EAC9}"/>
                </a:ext>
              </a:extLst>
            </p:cNvPr>
            <p:cNvSpPr txBox="1"/>
            <p:nvPr/>
          </p:nvSpPr>
          <p:spPr>
            <a:xfrm>
              <a:off x="8230052" y="1396486"/>
              <a:ext cx="734333" cy="339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20"/>
                </a:lnSpc>
              </a:pPr>
              <a:r>
                <a:rPr lang="it-IT" sz="14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UE-27</a:t>
              </a:r>
            </a:p>
          </p:txBody>
        </p: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72A6DB2E-7AF3-2745-C1E6-F3FCB4F6BD9E}"/>
              </a:ext>
            </a:extLst>
          </p:cNvPr>
          <p:cNvGrpSpPr/>
          <p:nvPr/>
        </p:nvGrpSpPr>
        <p:grpSpPr>
          <a:xfrm>
            <a:off x="11041914" y="5041282"/>
            <a:ext cx="971549" cy="339195"/>
            <a:chOff x="11003814" y="4679332"/>
            <a:chExt cx="971549" cy="339195"/>
          </a:xfrm>
        </p:grpSpPr>
        <p:sp>
          <p:nvSpPr>
            <p:cNvPr id="81" name="Rettangolo 80">
              <a:extLst>
                <a:ext uri="{FF2B5EF4-FFF2-40B4-BE49-F238E27FC236}">
                  <a16:creationId xmlns:a16="http://schemas.microsoft.com/office/drawing/2014/main" id="{350217C5-6185-A297-F0BB-6E0511E19FB8}"/>
                </a:ext>
              </a:extLst>
            </p:cNvPr>
            <p:cNvSpPr/>
            <p:nvPr/>
          </p:nvSpPr>
          <p:spPr>
            <a:xfrm>
              <a:off x="11003814" y="4745850"/>
              <a:ext cx="236764" cy="236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F622B270-C299-02BE-8BA8-E52C3CE75E30}"/>
                </a:ext>
              </a:extLst>
            </p:cNvPr>
            <p:cNvSpPr txBox="1"/>
            <p:nvPr/>
          </p:nvSpPr>
          <p:spPr>
            <a:xfrm>
              <a:off x="11241030" y="4679332"/>
              <a:ext cx="734333" cy="339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20"/>
                </a:lnSpc>
              </a:pPr>
              <a:r>
                <a:rPr lang="it-IT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Italia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9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3" grpId="0" animBg="1"/>
      <p:bldP spid="54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333DF72E-FA1A-955A-A1BA-9CFF7A608D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">
            <a:extLst>
              <a:ext uri="{FF2B5EF4-FFF2-40B4-BE49-F238E27FC236}">
                <a16:creationId xmlns:a16="http://schemas.microsoft.com/office/drawing/2014/main" id="{F2FFDFFB-AC2A-2A40-D072-15949273278E}"/>
              </a:ext>
            </a:extLst>
          </p:cNvPr>
          <p:cNvSpPr txBox="1"/>
          <p:nvPr/>
        </p:nvSpPr>
        <p:spPr>
          <a:xfrm>
            <a:off x="449489" y="351532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L’Europa sotto casa</a:t>
            </a:r>
            <a:endParaRPr lang="it-IT" sz="2400" kern="150" dirty="0">
              <a:solidFill>
                <a:schemeClr val="bg1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80B378F-76FA-4387-718A-B72C1657928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C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C3EACDB-B8DD-B24F-C1E9-481BC4B91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65" y="582364"/>
            <a:ext cx="6221730" cy="62217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C7E6ED-EB5E-EFFE-B314-B369807164F4}"/>
              </a:ext>
            </a:extLst>
          </p:cNvPr>
          <p:cNvSpPr txBox="1"/>
          <p:nvPr/>
        </p:nvSpPr>
        <p:spPr>
          <a:xfrm>
            <a:off x="449489" y="1537805"/>
            <a:ext cx="5228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solo infrastrutture. Spesso si pensa che i fondi 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coesione europei servano solo per costruire strade</a:t>
            </a:r>
          </a:p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ponti. In realtà, finanziano una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vastissima gamma</a:t>
            </a:r>
          </a:p>
          <a:p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 progetti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dall'innovazione e ricerca al supporto alle piccole imprese, dall'istruzione alla tutela dell'ambiente.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04CABD-FFB2-5FD8-2697-BA14E5432746}"/>
              </a:ext>
            </a:extLst>
          </p:cNvPr>
          <p:cNvSpPr txBox="1"/>
          <p:nvPr/>
        </p:nvSpPr>
        <p:spPr>
          <a:xfrm>
            <a:off x="449489" y="3668357"/>
            <a:ext cx="5228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Paesi membri non ricevono però dei soldi "gratis". Ogni progetto finanziato con fondi europei richiede un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cofinanziamento nazionale 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(una parte dei soldi deve metterla lo Stato stesso), il che assicura una </a:t>
            </a:r>
            <a:r>
              <a:rPr lang="it-IT" sz="1600" b="1" dirty="0">
                <a:solidFill>
                  <a:srgbClr val="FFCB0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gestione condivisa e responsabile delle risorse</a:t>
            </a:r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5B2A699-949A-6347-C99E-752833D69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0156" y="128912"/>
            <a:ext cx="1732794" cy="1761998"/>
          </a:xfrm>
          <a:prstGeom prst="rect">
            <a:avLst/>
          </a:prstGeom>
        </p:spPr>
      </p:pic>
      <p:sp>
        <p:nvSpPr>
          <p:cNvPr id="13" name="TITOLO">
            <a:extLst>
              <a:ext uri="{FF2B5EF4-FFF2-40B4-BE49-F238E27FC236}">
                <a16:creationId xmlns:a16="http://schemas.microsoft.com/office/drawing/2014/main" id="{5E7AA405-AF67-D211-F845-8DF2762E4037}"/>
              </a:ext>
            </a:extLst>
          </p:cNvPr>
          <p:cNvSpPr txBox="1"/>
          <p:nvPr/>
        </p:nvSpPr>
        <p:spPr>
          <a:xfrm>
            <a:off x="6840463" y="1429245"/>
            <a:ext cx="361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METTITI ALLA PROVA!</a:t>
            </a:r>
            <a:endParaRPr lang="it-IT" sz="2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659B06-6DFC-CECB-A874-D931F9407065}"/>
              </a:ext>
            </a:extLst>
          </p:cNvPr>
          <p:cNvSpPr txBox="1"/>
          <p:nvPr/>
        </p:nvSpPr>
        <p:spPr>
          <a:xfrm>
            <a:off x="7108014" y="2113877"/>
            <a:ext cx="4485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politiche di coesione sono molto più vicine di quanto credi! Con l’aiuto dell’insegnante prepara una lista di luoghi nella città o nel quartiere finanziati con i fondi europei (es. piste ciclabili, centri sportivi, biblioteche </a:t>
            </a:r>
            <a:r>
              <a:rPr lang="it-IT" sz="1600" dirty="0" err="1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ecc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</a:t>
            </a:r>
          </a:p>
        </p:txBody>
      </p:sp>
      <p:sp>
        <p:nvSpPr>
          <p:cNvPr id="15" name="Stella a 5 punte 14">
            <a:extLst>
              <a:ext uri="{FF2B5EF4-FFF2-40B4-BE49-F238E27FC236}">
                <a16:creationId xmlns:a16="http://schemas.microsoft.com/office/drawing/2014/main" id="{0D0D3F3E-FC1D-64B9-A51F-9D108CC5FC18}"/>
              </a:ext>
            </a:extLst>
          </p:cNvPr>
          <p:cNvSpPr/>
          <p:nvPr/>
        </p:nvSpPr>
        <p:spPr>
          <a:xfrm>
            <a:off x="6859082" y="2104733"/>
            <a:ext cx="283464" cy="283464"/>
          </a:xfrm>
          <a:prstGeom prst="star5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1B4B4BE-F405-B1B8-1FEE-502B2840E039}"/>
              </a:ext>
            </a:extLst>
          </p:cNvPr>
          <p:cNvSpPr txBox="1"/>
          <p:nvPr/>
        </p:nvSpPr>
        <p:spPr>
          <a:xfrm>
            <a:off x="7108014" y="3750653"/>
            <a:ext cx="4485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Visita i luoghi scelti (anche virtualmente via foto o Google Maps) e, attraverso una ricerca online o contattando le strutture, scopri: cosa è stato finanziato, quale problema risolve, chi ne beneficia.</a:t>
            </a:r>
          </a:p>
        </p:txBody>
      </p:sp>
      <p:sp>
        <p:nvSpPr>
          <p:cNvPr id="17" name="Stella a 5 punte 16">
            <a:extLst>
              <a:ext uri="{FF2B5EF4-FFF2-40B4-BE49-F238E27FC236}">
                <a16:creationId xmlns:a16="http://schemas.microsoft.com/office/drawing/2014/main" id="{E7B039F3-0E1B-618E-905B-A46876237026}"/>
              </a:ext>
            </a:extLst>
          </p:cNvPr>
          <p:cNvSpPr/>
          <p:nvPr/>
        </p:nvSpPr>
        <p:spPr>
          <a:xfrm>
            <a:off x="6859082" y="3741509"/>
            <a:ext cx="283464" cy="283464"/>
          </a:xfrm>
          <a:prstGeom prst="star5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578423C-086C-5486-6FD8-3B0BD2B3871D}"/>
              </a:ext>
            </a:extLst>
          </p:cNvPr>
          <p:cNvSpPr txBox="1"/>
          <p:nvPr/>
        </p:nvSpPr>
        <p:spPr>
          <a:xfrm>
            <a:off x="7108014" y="5350853"/>
            <a:ext cx="448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Ora costruisci in classe una mappa dei progetti UE nel tuo territorio.</a:t>
            </a:r>
          </a:p>
        </p:txBody>
      </p:sp>
      <p:sp>
        <p:nvSpPr>
          <p:cNvPr id="19" name="Stella a 5 punte 18">
            <a:extLst>
              <a:ext uri="{FF2B5EF4-FFF2-40B4-BE49-F238E27FC236}">
                <a16:creationId xmlns:a16="http://schemas.microsoft.com/office/drawing/2014/main" id="{2CD0E10B-8695-AD06-D374-E802F588ABAE}"/>
              </a:ext>
            </a:extLst>
          </p:cNvPr>
          <p:cNvSpPr/>
          <p:nvPr/>
        </p:nvSpPr>
        <p:spPr>
          <a:xfrm>
            <a:off x="6859082" y="5341709"/>
            <a:ext cx="283464" cy="283464"/>
          </a:xfrm>
          <a:prstGeom prst="star5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3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 animBg="1"/>
      <p:bldP spid="6" grpId="0"/>
      <p:bldP spid="7" grpId="0"/>
      <p:bldP spid="13" grpId="0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B57BD-57EE-EA3A-EC48-9F10DE2E6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C6D07BBD-E37E-222A-DA1D-A93AB7F354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F42D89C-C63C-66C3-7654-E54274C7AA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B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">
            <a:extLst>
              <a:ext uri="{FF2B5EF4-FFF2-40B4-BE49-F238E27FC236}">
                <a16:creationId xmlns:a16="http://schemas.microsoft.com/office/drawing/2014/main" id="{B9535130-D6DC-4D57-BFD7-3D44B6639DF3}"/>
              </a:ext>
            </a:extLst>
          </p:cNvPr>
          <p:cNvSpPr txBox="1"/>
          <p:nvPr/>
        </p:nvSpPr>
        <p:spPr>
          <a:xfrm>
            <a:off x="449489" y="351532"/>
            <a:ext cx="536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 lavori del futuro</a:t>
            </a:r>
            <a:endParaRPr lang="it-IT" sz="2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3AC0F596-9CF5-A313-E46D-6AF911D3F508}"/>
              </a:ext>
            </a:extLst>
          </p:cNvPr>
          <p:cNvGrpSpPr/>
          <p:nvPr/>
        </p:nvGrpSpPr>
        <p:grpSpPr>
          <a:xfrm>
            <a:off x="291953" y="813197"/>
            <a:ext cx="11294276" cy="1526591"/>
            <a:chOff x="291953" y="813197"/>
            <a:chExt cx="11294276" cy="1526591"/>
          </a:xfrm>
        </p:grpSpPr>
        <p:sp>
          <p:nvSpPr>
            <p:cNvPr id="5" name="Rettangolo con angoli arrotondati 4">
              <a:extLst>
                <a:ext uri="{FF2B5EF4-FFF2-40B4-BE49-F238E27FC236}">
                  <a16:creationId xmlns:a16="http://schemas.microsoft.com/office/drawing/2014/main" id="{4ECA325C-9DD6-83E2-9001-9380081EE531}"/>
                </a:ext>
              </a:extLst>
            </p:cNvPr>
            <p:cNvSpPr/>
            <p:nvPr/>
          </p:nvSpPr>
          <p:spPr>
            <a:xfrm>
              <a:off x="291953" y="929784"/>
              <a:ext cx="11294276" cy="1410004"/>
            </a:xfrm>
            <a:prstGeom prst="roundRect">
              <a:avLst>
                <a:gd name="adj" fmla="val 19813"/>
              </a:avLst>
            </a:prstGeom>
            <a:solidFill>
              <a:schemeClr val="bg1">
                <a:alpha val="70699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6962ECE1-A153-3760-ED6C-30E4C591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003990" y="813197"/>
              <a:ext cx="304800" cy="457200"/>
            </a:xfrm>
            <a:prstGeom prst="rect">
              <a:avLst/>
            </a:prstGeom>
          </p:spPr>
        </p:pic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9B63648-22B1-BD30-F4A1-A84B4FE7283F}"/>
              </a:ext>
            </a:extLst>
          </p:cNvPr>
          <p:cNvSpPr txBox="1"/>
          <p:nvPr/>
        </p:nvSpPr>
        <p:spPr>
          <a:xfrm>
            <a:off x="416991" y="1049633"/>
            <a:ext cx="11021321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L’UE con i fondi di coesione finanzia anche </a:t>
            </a:r>
            <a:r>
              <a:rPr lang="it-IT" sz="1600" b="1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progetti destinati alla tutela dell’ambiente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come impianti per energie rinnovabili, recupero di aree naturali e mobilità sostenibile, e </a:t>
            </a:r>
            <a:r>
              <a:rPr lang="it-IT" sz="1600" b="1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progetti legati all’innovazione e alla tecnologia</a:t>
            </a: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come laboratori nelle scuole, corsi di robotica, centri di ricerca. L’Europa vuole infatti preparare i giovani alle nuove sfide</a:t>
            </a:r>
          </a:p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 futuro, che richiederanno competenze sempre più mirate legate al digitale e alla salvaguardia ambientale.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5123555-905D-3A8F-AF70-D22934BCEC94}"/>
              </a:ext>
            </a:extLst>
          </p:cNvPr>
          <p:cNvSpPr txBox="1"/>
          <p:nvPr/>
        </p:nvSpPr>
        <p:spPr>
          <a:xfrm>
            <a:off x="416991" y="2537774"/>
            <a:ext cx="11102655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20"/>
              </a:lnSpc>
            </a:pPr>
            <a:r>
              <a:rPr lang="it-IT" sz="1600" dirty="0">
                <a:solidFill>
                  <a:srgbClr val="203B8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Anche il mondo del lavoro d’altra parte sta cambiando, dando vita a nuove professioni che saranno sempre più richieste in futuro. Eccone alcune:</a:t>
            </a:r>
          </a:p>
        </p:txBody>
      </p:sp>
      <p:cxnSp>
        <p:nvCxnSpPr>
          <p:cNvPr id="10" name="Connettore dritto 9">
            <a:extLst>
              <a:ext uri="{FF2B5EF4-FFF2-40B4-BE49-F238E27FC236}">
                <a16:creationId xmlns:a16="http://schemas.microsoft.com/office/drawing/2014/main" id="{7E0BDD2F-52EF-7600-B517-E845413446B9}"/>
              </a:ext>
            </a:extLst>
          </p:cNvPr>
          <p:cNvCxnSpPr>
            <a:cxnSpLocks/>
          </p:cNvCxnSpPr>
          <p:nvPr/>
        </p:nvCxnSpPr>
        <p:spPr>
          <a:xfrm>
            <a:off x="0" y="3936972"/>
            <a:ext cx="1219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E5A5BEC9-823C-0DDD-AA31-D114AFB89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9906" y="3381161"/>
            <a:ext cx="1111622" cy="1111622"/>
          </a:xfrm>
          <a:prstGeom prst="rect">
            <a:avLst/>
          </a:prstGeom>
        </p:spPr>
      </p:pic>
      <p:sp>
        <p:nvSpPr>
          <p:cNvPr id="13" name="TITOLO">
            <a:extLst>
              <a:ext uri="{FF2B5EF4-FFF2-40B4-BE49-F238E27FC236}">
                <a16:creationId xmlns:a16="http://schemas.microsoft.com/office/drawing/2014/main" id="{5ECBA8B2-78A3-73CB-3BBC-7247A6675200}"/>
              </a:ext>
            </a:extLst>
          </p:cNvPr>
          <p:cNvSpPr txBox="1"/>
          <p:nvPr/>
        </p:nvSpPr>
        <p:spPr>
          <a:xfrm>
            <a:off x="852273" y="4546154"/>
            <a:ext cx="148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Ingegnere ambientale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29DED1AE-8BE5-78C0-7EEA-F064449AC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155576" y="3381161"/>
            <a:ext cx="1111622" cy="1111622"/>
          </a:xfrm>
          <a:prstGeom prst="rect">
            <a:avLst/>
          </a:prstGeom>
        </p:spPr>
      </p:pic>
      <p:sp>
        <p:nvSpPr>
          <p:cNvPr id="17" name="TITOLO">
            <a:extLst>
              <a:ext uri="{FF2B5EF4-FFF2-40B4-BE49-F238E27FC236}">
                <a16:creationId xmlns:a16="http://schemas.microsoft.com/office/drawing/2014/main" id="{2ED6E9C2-AB3B-E4F6-B3AA-6DA0E6223F29}"/>
              </a:ext>
            </a:extLst>
          </p:cNvPr>
          <p:cNvSpPr txBox="1"/>
          <p:nvPr/>
        </p:nvSpPr>
        <p:spPr>
          <a:xfrm>
            <a:off x="2886633" y="4546154"/>
            <a:ext cx="1649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Esperto</a:t>
            </a:r>
          </a:p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di agricoltura verticale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2B80A1BB-A845-5DE9-13C3-42AF6469CC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17459" y="3381161"/>
            <a:ext cx="1111622" cy="1111622"/>
          </a:xfrm>
          <a:prstGeom prst="rect">
            <a:avLst/>
          </a:prstGeom>
        </p:spPr>
      </p:pic>
      <p:sp>
        <p:nvSpPr>
          <p:cNvPr id="20" name="TITOLO">
            <a:extLst>
              <a:ext uri="{FF2B5EF4-FFF2-40B4-BE49-F238E27FC236}">
                <a16:creationId xmlns:a16="http://schemas.microsoft.com/office/drawing/2014/main" id="{99A52690-27CE-D2F9-1C2E-CE1B12FFA16D}"/>
              </a:ext>
            </a:extLst>
          </p:cNvPr>
          <p:cNvSpPr txBox="1"/>
          <p:nvPr/>
        </p:nvSpPr>
        <p:spPr>
          <a:xfrm>
            <a:off x="5012525" y="4546154"/>
            <a:ext cx="1521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Consulente</a:t>
            </a:r>
          </a:p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di sostenibilità ambientale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6FAD3F77-57F1-CAF4-06E2-3F546A8D27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333129" y="3381161"/>
            <a:ext cx="1111622" cy="1111622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D283E9AE-17A6-6882-D506-373A128D38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672917" y="3381161"/>
            <a:ext cx="1111622" cy="1111622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0E5603E7-B08F-D200-562E-3A665E42C696}"/>
              </a:ext>
            </a:extLst>
          </p:cNvPr>
          <p:cNvSpPr/>
          <p:nvPr/>
        </p:nvSpPr>
        <p:spPr>
          <a:xfrm>
            <a:off x="0" y="5513294"/>
            <a:ext cx="12192000" cy="1344706"/>
          </a:xfrm>
          <a:prstGeom prst="rect">
            <a:avLst/>
          </a:prstGeom>
          <a:solidFill>
            <a:srgbClr val="203B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TITOLO">
            <a:extLst>
              <a:ext uri="{FF2B5EF4-FFF2-40B4-BE49-F238E27FC236}">
                <a16:creationId xmlns:a16="http://schemas.microsoft.com/office/drawing/2014/main" id="{69C4907C-A769-B902-D642-5EC49E91CD57}"/>
              </a:ext>
            </a:extLst>
          </p:cNvPr>
          <p:cNvSpPr txBox="1"/>
          <p:nvPr/>
        </p:nvSpPr>
        <p:spPr>
          <a:xfrm>
            <a:off x="3801034" y="5728738"/>
            <a:ext cx="394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kern="150" dirty="0">
                <a:solidFill>
                  <a:schemeClr val="bg1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E tu che lavoro vorresti fare in futuro?</a:t>
            </a:r>
            <a:endParaRPr lang="it-IT" sz="1600" kern="150" dirty="0">
              <a:solidFill>
                <a:schemeClr val="bg1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31" name="TITOLO">
            <a:extLst>
              <a:ext uri="{FF2B5EF4-FFF2-40B4-BE49-F238E27FC236}">
                <a16:creationId xmlns:a16="http://schemas.microsoft.com/office/drawing/2014/main" id="{5C9A7FF8-2C80-7066-EDD5-27B3C41244EA}"/>
              </a:ext>
            </a:extLst>
          </p:cNvPr>
          <p:cNvSpPr txBox="1"/>
          <p:nvPr/>
        </p:nvSpPr>
        <p:spPr>
          <a:xfrm>
            <a:off x="3607885" y="6040853"/>
            <a:ext cx="4330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Prova a inventarne uno che ancora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non esiste e racconta la tua idea alla classe!</a:t>
            </a:r>
          </a:p>
        </p:txBody>
      </p:sp>
      <p:sp>
        <p:nvSpPr>
          <p:cNvPr id="9" name="TITOLO">
            <a:extLst>
              <a:ext uri="{FF2B5EF4-FFF2-40B4-BE49-F238E27FC236}">
                <a16:creationId xmlns:a16="http://schemas.microsoft.com/office/drawing/2014/main" id="{5FE74B6A-7F4C-2101-C912-D4837A79D47C}"/>
              </a:ext>
            </a:extLst>
          </p:cNvPr>
          <p:cNvSpPr txBox="1"/>
          <p:nvPr/>
        </p:nvSpPr>
        <p:spPr>
          <a:xfrm>
            <a:off x="7046255" y="4546154"/>
            <a:ext cx="168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Data </a:t>
            </a:r>
          </a:p>
          <a:p>
            <a:pPr algn="ctr"/>
            <a:r>
              <a:rPr lang="it-IT" sz="1400" b="1" kern="150" dirty="0" err="1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analyst</a:t>
            </a:r>
            <a:endParaRPr lang="it-IT" sz="1400" b="1" kern="150" dirty="0">
              <a:solidFill>
                <a:srgbClr val="203B88"/>
              </a:solidFill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  <p:sp>
        <p:nvSpPr>
          <p:cNvPr id="11" name="TITOLO">
            <a:extLst>
              <a:ext uri="{FF2B5EF4-FFF2-40B4-BE49-F238E27FC236}">
                <a16:creationId xmlns:a16="http://schemas.microsoft.com/office/drawing/2014/main" id="{272F0631-6762-864B-5B83-6B16A3AB5A73}"/>
              </a:ext>
            </a:extLst>
          </p:cNvPr>
          <p:cNvSpPr txBox="1"/>
          <p:nvPr/>
        </p:nvSpPr>
        <p:spPr>
          <a:xfrm>
            <a:off x="9301065" y="4546154"/>
            <a:ext cx="185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kern="150" dirty="0">
                <a:solidFill>
                  <a:srgbClr val="203B88"/>
                </a:solidFill>
                <a:latin typeface="Vidaloka " panose="02000504000000020004" pitchFamily="2" charset="0"/>
                <a:ea typeface="Roboto" panose="02000000000000000000" pitchFamily="2" charset="0"/>
                <a:cs typeface="Arial Unicode MS" panose="020B0604020202020204" pitchFamily="34" charset="-128"/>
              </a:rPr>
              <a:t>Programmatore informatico</a:t>
            </a:r>
            <a:endParaRPr lang="it-IT" sz="1400" kern="150" dirty="0">
              <a:solidFill>
                <a:srgbClr val="203B88"/>
              </a:solidFill>
              <a:effectLst/>
              <a:latin typeface="Vidaloka " panose="02000504000000020004" pitchFamily="2" charset="0"/>
              <a:ea typeface="Roboto" panose="02000000000000000000" pitchFamily="2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89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" grpId="1"/>
      <p:bldP spid="7" grpId="0"/>
      <p:bldP spid="7" grpId="1"/>
      <p:bldP spid="8" grpId="0"/>
      <p:bldP spid="8" grpId="1"/>
      <p:bldP spid="13" grpId="0"/>
      <p:bldP spid="13" grpId="1"/>
      <p:bldP spid="17" grpId="0"/>
      <p:bldP spid="17" grpId="1"/>
      <p:bldP spid="20" grpId="0"/>
      <p:bldP spid="20" grpId="1"/>
      <p:bldP spid="29" grpId="0" animBg="1"/>
      <p:bldP spid="29" grpId="1" animBg="1"/>
      <p:bldP spid="30" grpId="0"/>
      <p:bldP spid="30" grpId="1"/>
      <p:bldP spid="31" grpId="0"/>
      <p:bldP spid="31" grpId="1"/>
      <p:bldP spid="9" grpId="0"/>
      <p:bldP spid="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686</Words>
  <Application>Microsoft Office PowerPoint</Application>
  <PresentationFormat>Widescreen</PresentationFormat>
  <Paragraphs>90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Aptos</vt:lpstr>
      <vt:lpstr>Vidaloka 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10</dc:creator>
  <cp:lastModifiedBy>Beatrice Meneghelli</cp:lastModifiedBy>
  <cp:revision>64</cp:revision>
  <dcterms:created xsi:type="dcterms:W3CDTF">2023-12-21T13:41:05Z</dcterms:created>
  <dcterms:modified xsi:type="dcterms:W3CDTF">2025-12-30T15:36:26Z</dcterms:modified>
</cp:coreProperties>
</file>